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7" r:id="rId2"/>
    <p:sldId id="490" r:id="rId3"/>
    <p:sldId id="520" r:id="rId4"/>
    <p:sldId id="500" r:id="rId5"/>
    <p:sldId id="543" r:id="rId6"/>
    <p:sldId id="542" r:id="rId7"/>
    <p:sldId id="544" r:id="rId8"/>
    <p:sldId id="517" r:id="rId9"/>
    <p:sldId id="533" r:id="rId10"/>
    <p:sldId id="537" r:id="rId11"/>
    <p:sldId id="536" r:id="rId12"/>
    <p:sldId id="52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Материалы к встрече с Министром" id="{AAF2AA1A-4E7D-46C5-960C-1F90D43D5C2A}">
          <p14:sldIdLst>
            <p14:sldId id="257"/>
            <p14:sldId id="490"/>
            <p14:sldId id="520"/>
            <p14:sldId id="500"/>
            <p14:sldId id="543"/>
            <p14:sldId id="542"/>
            <p14:sldId id="544"/>
            <p14:sldId id="517"/>
            <p14:sldId id="533"/>
            <p14:sldId id="537"/>
            <p14:sldId id="536"/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85000" autoAdjust="0"/>
  </p:normalViewPr>
  <p:slideViewPr>
    <p:cSldViewPr snapToGrid="0">
      <p:cViewPr varScale="1">
        <p:scale>
          <a:sx n="106" d="100"/>
          <a:sy n="106" d="100"/>
        </p:scale>
        <p:origin x="1403" y="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7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2233" y="2130427"/>
            <a:ext cx="8556703" cy="261999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Заседани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Научного совета по </a:t>
            </a:r>
            <a:r>
              <a:rPr lang="ru-RU" sz="3200" b="0" dirty="0"/>
              <a:t> </a:t>
            </a:r>
            <a:r>
              <a:rPr lang="ru-RU" sz="3200" dirty="0">
                <a:solidFill>
                  <a:srgbClr val="1F497D"/>
                </a:solidFill>
              </a:rPr>
              <a:t>медико-биологическим наукам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 Российского профессорского собрания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4505" y="5920833"/>
            <a:ext cx="1657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1 марта 2018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9" name="Picture 4" descr="http://riac34.ru/upload/iblock/a4d/321423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5" y="201816"/>
            <a:ext cx="2998567" cy="210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8900" lvl="1" indent="-80963" algn="ctr">
              <a:lnSpc>
                <a:spcPct val="99000"/>
              </a:lnSpc>
              <a:spcAft>
                <a:spcPts val="200"/>
              </a:spcAft>
            </a:pPr>
            <a:r>
              <a:rPr lang="ru-RU" sz="1400" kern="1200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3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. Редакционной коллегии журнала Российского профессорского собрания «Профессорский журнал «Серия: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Медицинские науки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», </a:t>
            </a:r>
            <a:r>
              <a:rPr lang="ru-RU" sz="1400" kern="1200" dirty="0">
                <a:solidFill>
                  <a:schemeClr val="bg1"/>
                </a:solidFill>
                <a:latin typeface="Arial Narrow" panose="020B0606020202030204" pitchFamily="34" charset="0"/>
              </a:rPr>
              <a:t>«Серия: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Биологические науки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»</a:t>
            </a:r>
            <a:endParaRPr lang="ru-RU" sz="1400" kern="120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1387475"/>
            <a:ext cx="285115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89399" y="1099608"/>
            <a:ext cx="44788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Журналы РПС</a:t>
            </a:r>
          </a:p>
          <a:p>
            <a:r>
              <a:rPr lang="ru-RU" sz="1200" dirty="0"/>
              <a:t>Профессорский журнал. Серия: образование XXI века</a:t>
            </a:r>
          </a:p>
          <a:p>
            <a:r>
              <a:rPr lang="ru-RU" sz="1200" dirty="0"/>
              <a:t>Профессорский журнал. Серия: экономические науки</a:t>
            </a:r>
          </a:p>
          <a:p>
            <a:r>
              <a:rPr lang="ru-RU" sz="1200" dirty="0"/>
              <a:t>Профессорский журнал. Серия: физические науки</a:t>
            </a:r>
          </a:p>
          <a:p>
            <a:r>
              <a:rPr lang="ru-RU" sz="1200" dirty="0"/>
              <a:t>Профессорский журнал. Серия: химические науки</a:t>
            </a:r>
          </a:p>
          <a:p>
            <a:r>
              <a:rPr lang="ru-RU" sz="1200" dirty="0"/>
              <a:t>Профессорский журнал. Серия: математические науки</a:t>
            </a:r>
          </a:p>
          <a:p>
            <a:r>
              <a:rPr lang="ru-RU" sz="1200" dirty="0"/>
              <a:t>Профессорский журнал. Серия: биологические науки</a:t>
            </a:r>
          </a:p>
          <a:p>
            <a:r>
              <a:rPr lang="ru-RU" sz="1200" dirty="0"/>
              <a:t>Профессорский журнал. Серия: сельскохозяйственные науки</a:t>
            </a:r>
          </a:p>
          <a:p>
            <a:r>
              <a:rPr lang="ru-RU" sz="1200" dirty="0"/>
              <a:t>Профессорский журнал. Серия: технические науки</a:t>
            </a:r>
          </a:p>
          <a:p>
            <a:r>
              <a:rPr lang="ru-RU" sz="1200" dirty="0"/>
              <a:t>Профессорский журнал. Серия: филологические науки</a:t>
            </a:r>
          </a:p>
          <a:p>
            <a:r>
              <a:rPr lang="ru-RU" sz="1200" dirty="0"/>
              <a:t>Профессорский журнал. Серия: философские науки</a:t>
            </a:r>
          </a:p>
          <a:p>
            <a:r>
              <a:rPr lang="ru-RU" sz="1200" dirty="0"/>
              <a:t>Профессорский журнал. Серия: медицинские науки</a:t>
            </a:r>
          </a:p>
          <a:p>
            <a:r>
              <a:rPr lang="ru-RU" sz="1200" dirty="0"/>
              <a:t>Профессорский журнал. Серия: исторические науки</a:t>
            </a:r>
          </a:p>
          <a:p>
            <a:r>
              <a:rPr lang="ru-RU" sz="1200" dirty="0"/>
              <a:t>Профессорский журнал. Серия: наука о Земле</a:t>
            </a:r>
          </a:p>
          <a:p>
            <a:r>
              <a:rPr lang="ru-RU" sz="1200" dirty="0"/>
              <a:t>Профессорский журнал. Серия: политология</a:t>
            </a:r>
          </a:p>
          <a:p>
            <a:r>
              <a:rPr lang="ru-RU" sz="1200" dirty="0"/>
              <a:t>Профессорский журнал. Серия: культурология</a:t>
            </a:r>
          </a:p>
          <a:p>
            <a:r>
              <a:rPr lang="ru-RU" sz="1200" dirty="0"/>
              <a:t>Профессорский журнал. Серия: социология</a:t>
            </a:r>
          </a:p>
          <a:p>
            <a:r>
              <a:rPr lang="ru-RU" sz="1200" dirty="0"/>
              <a:t>Профессорский журнал. Серия: искусство</a:t>
            </a:r>
          </a:p>
          <a:p>
            <a:r>
              <a:rPr lang="ru-RU" sz="1200" dirty="0"/>
              <a:t>Прикладная химия твердого тела</a:t>
            </a:r>
          </a:p>
          <a:p>
            <a:r>
              <a:rPr lang="ru-RU" sz="1200" dirty="0"/>
              <a:t>Профессорский журнал. Серия: рекреация и туризм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5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Проект решения по вопросу 3.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2110416"/>
            <a:ext cx="84835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структуру органов </a:t>
            </a:r>
            <a:r>
              <a:rPr lang="ru-RU" sz="1500" dirty="0"/>
              <a:t>управления Научного совета по </a:t>
            </a:r>
            <a:r>
              <a:rPr lang="ru-RU" sz="1500" dirty="0" smtClean="0">
                <a:cs typeface="Times New Roman" panose="02020603050405020304" pitchFamily="18" charset="0"/>
              </a:rPr>
              <a:t>медико-биологическим наукам</a:t>
            </a:r>
            <a:r>
              <a:rPr lang="ru-RU" sz="1500" dirty="0" smtClean="0"/>
              <a:t>.</a:t>
            </a:r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состав </a:t>
            </a:r>
            <a:r>
              <a:rPr lang="ru-RU" sz="1500" dirty="0"/>
              <a:t>Президиума Научного совета по </a:t>
            </a:r>
            <a:r>
              <a:rPr lang="ru-RU" sz="1500" dirty="0">
                <a:cs typeface="Times New Roman" panose="02020603050405020304" pitchFamily="18" charset="0"/>
              </a:rPr>
              <a:t>медико-биологическим </a:t>
            </a:r>
            <a:r>
              <a:rPr lang="ru-RU" sz="1500" dirty="0" smtClean="0">
                <a:cs typeface="Times New Roman" panose="02020603050405020304" pitchFamily="18" charset="0"/>
              </a:rPr>
              <a:t>наукам</a:t>
            </a:r>
            <a:r>
              <a:rPr lang="ru-RU" sz="1500" dirty="0" smtClean="0"/>
              <a:t>.</a:t>
            </a:r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/>
          </a:p>
          <a:p>
            <a:pPr algn="just">
              <a:tabLst>
                <a:tab pos="355600" algn="l"/>
              </a:tabLst>
            </a:pPr>
            <a:endParaRPr lang="ru-RU" sz="15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ru-RU" sz="1500" dirty="0" smtClean="0"/>
              <a:t>3.  Членам Научного </a:t>
            </a:r>
            <a:r>
              <a:rPr lang="ru-RU" sz="1500" dirty="0"/>
              <a:t>совета по </a:t>
            </a:r>
            <a:r>
              <a:rPr lang="ru-RU" sz="1500" dirty="0">
                <a:cs typeface="Times New Roman" panose="02020603050405020304" pitchFamily="18" charset="0"/>
              </a:rPr>
              <a:t>медико-биологическим наукам</a:t>
            </a:r>
            <a:r>
              <a:rPr lang="ru-RU" sz="1500" dirty="0"/>
              <a:t> предлагается в срок до </a:t>
            </a:r>
            <a:r>
              <a:rPr lang="ru-RU" sz="1500" dirty="0" smtClean="0"/>
              <a:t>22.03.2018 </a:t>
            </a:r>
            <a:r>
              <a:rPr lang="ru-RU" sz="1500" dirty="0"/>
              <a:t>дать предложения по включению в состав рабочих групп или в состав Редакционной коллегии журнала Российского профессорского собрания «Профессорский журнал «Серия: </a:t>
            </a:r>
            <a:r>
              <a:rPr lang="ru-RU" sz="1500" dirty="0" smtClean="0"/>
              <a:t>Медицинские  </a:t>
            </a:r>
            <a:r>
              <a:rPr lang="ru-RU" sz="1500" dirty="0"/>
              <a:t>науки</a:t>
            </a:r>
            <a:r>
              <a:rPr lang="ru-RU" sz="1500" dirty="0" smtClean="0"/>
              <a:t>», «Серия: Биологические  науки».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401" y="1214444"/>
            <a:ext cx="8483599" cy="655195"/>
          </a:xfrm>
          <a:prstGeom prst="round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1F435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932" y="1464733"/>
            <a:ext cx="841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Повестка заседания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199" y="1074509"/>
            <a:ext cx="873760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10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составе и основных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 Научного совета по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медико-биологическим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О номинациях на премию «Профессор года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О формировании органов управления Научного совета по медико-биологическим наукам (Президиум, Редакционной коллегии журнала Российского профессорского собрания «Профессорский журнал «Серия: Медицинские науки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«Биологические науки»,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ответственный секретарь).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Обсуждение проекта решения Научного совета по медико-биологическим наукам.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Разное.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1. Состав Научного совета по </a:t>
            </a:r>
            <a:r>
              <a:rPr lang="ru-RU" sz="2000" dirty="0">
                <a:cs typeface="Times New Roman" panose="02020603050405020304" pitchFamily="18" charset="0"/>
              </a:rPr>
              <a:t>медико-биологическим 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6F9-A7A4-4C7F-BA92-4CC94E5274B3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533" y="1373201"/>
            <a:ext cx="87037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Общее количество участников – 20 - доктора </a:t>
            </a:r>
            <a:r>
              <a:rPr lang="ru-RU" dirty="0"/>
              <a:t>медицинских наук, профессора, заслуженные деятели  медицины из  </a:t>
            </a:r>
            <a:r>
              <a:rPr lang="ru-RU" dirty="0" smtClean="0"/>
              <a:t>10 </a:t>
            </a:r>
            <a:r>
              <a:rPr lang="ru-RU" dirty="0"/>
              <a:t>ведущих медицинских вузов Российской </a:t>
            </a:r>
            <a:r>
              <a:rPr lang="ru-RU" dirty="0" smtClean="0"/>
              <a:t>Федерации </a:t>
            </a:r>
            <a:r>
              <a:rPr lang="ru-RU" dirty="0"/>
              <a:t>- Московский государственный университет им. М.В. </a:t>
            </a:r>
            <a:r>
              <a:rPr lang="ru-RU" dirty="0" smtClean="0"/>
              <a:t>Ломоносова, Первый  </a:t>
            </a:r>
            <a:r>
              <a:rPr lang="ru-RU" dirty="0"/>
              <a:t>московский государственный медицинский университет </a:t>
            </a:r>
            <a:r>
              <a:rPr lang="ru-RU" dirty="0" smtClean="0"/>
              <a:t>им.  </a:t>
            </a:r>
            <a:r>
              <a:rPr lang="ru-RU" dirty="0"/>
              <a:t>И.М. Сеченова, </a:t>
            </a:r>
            <a:r>
              <a:rPr lang="ru-RU" dirty="0" smtClean="0"/>
              <a:t>Ярославский государственный </a:t>
            </a:r>
            <a:r>
              <a:rPr lang="ru-RU" dirty="0"/>
              <a:t>медицинский университет, </a:t>
            </a:r>
            <a:r>
              <a:rPr lang="ru-RU" dirty="0" smtClean="0"/>
              <a:t>Красноярский государственный </a:t>
            </a:r>
            <a:r>
              <a:rPr lang="ru-RU" dirty="0"/>
              <a:t>медицинский университет, Курский государственный медицинский университет </a:t>
            </a:r>
            <a:r>
              <a:rPr lang="ru-RU" dirty="0" smtClean="0"/>
              <a:t>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. О</a:t>
            </a:r>
            <a:r>
              <a:rPr lang="ru-RU" sz="2000" dirty="0" smtClean="0"/>
              <a:t>сновные задачи </a:t>
            </a:r>
            <a:r>
              <a:rPr lang="ru-RU" sz="2000" dirty="0"/>
              <a:t>Научного совета по </a:t>
            </a:r>
            <a:r>
              <a:rPr lang="ru-RU" sz="2000" dirty="0">
                <a:cs typeface="Times New Roman" panose="02020603050405020304" pitchFamily="18" charset="0"/>
              </a:rPr>
              <a:t>медико-биологическим 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1475416"/>
            <a:ext cx="8483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086557"/>
            <a:ext cx="8686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О</a:t>
            </a:r>
            <a:r>
              <a:rPr lang="ru-RU" dirty="0" smtClean="0"/>
              <a:t>ценка </a:t>
            </a:r>
            <a:r>
              <a:rPr lang="ru-RU" dirty="0"/>
              <a:t>уровня развития и состояния российских </a:t>
            </a:r>
            <a:r>
              <a:rPr lang="ru-RU" dirty="0" smtClean="0">
                <a:cs typeface="Times New Roman" panose="02020603050405020304" pitchFamily="18" charset="0"/>
              </a:rPr>
              <a:t>медико-биологических наук </a:t>
            </a:r>
            <a:r>
              <a:rPr lang="ru-RU" dirty="0" smtClean="0"/>
              <a:t>и </a:t>
            </a:r>
            <a:r>
              <a:rPr lang="ru-RU" dirty="0"/>
              <a:t>образования, международных тенденций развития </a:t>
            </a:r>
            <a:r>
              <a:rPr lang="ru-RU" dirty="0">
                <a:cs typeface="Times New Roman" panose="02020603050405020304" pitchFamily="18" charset="0"/>
              </a:rPr>
              <a:t>медико-биологических</a:t>
            </a:r>
            <a:r>
              <a:rPr lang="ru-RU" dirty="0" smtClean="0"/>
              <a:t> </a:t>
            </a:r>
            <a:r>
              <a:rPr lang="ru-RU" dirty="0"/>
              <a:t>наук и образования;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Разработка </a:t>
            </a:r>
            <a:r>
              <a:rPr lang="ru-RU" dirty="0"/>
              <a:t>законопроектов, проектов федеральных целевых программ в части, касающейся российских </a:t>
            </a:r>
            <a:r>
              <a:rPr lang="ru-RU" dirty="0">
                <a:cs typeface="Times New Roman" panose="02020603050405020304" pitchFamily="18" charset="0"/>
              </a:rPr>
              <a:t>медико-биологических </a:t>
            </a:r>
            <a:r>
              <a:rPr lang="ru-RU" dirty="0" smtClean="0"/>
              <a:t>наук </a:t>
            </a:r>
            <a:r>
              <a:rPr lang="ru-RU" dirty="0"/>
              <a:t>и образования, а также </a:t>
            </a:r>
            <a:r>
              <a:rPr lang="ru-RU" dirty="0" smtClean="0"/>
              <a:t>совершенствование </a:t>
            </a:r>
            <a:r>
              <a:rPr lang="ru-RU" dirty="0"/>
              <a:t>правового регулирования науки и образования в Российской Федерации, разработки федеральных государственных образовательных стандартов</a:t>
            </a:r>
            <a:r>
              <a:rPr lang="ru-RU" dirty="0" smtClean="0"/>
              <a:t>;</a:t>
            </a:r>
          </a:p>
          <a:p>
            <a:r>
              <a:rPr lang="ru-RU" dirty="0"/>
              <a:t>3. П</a:t>
            </a:r>
            <a:r>
              <a:rPr lang="ru-RU" dirty="0" smtClean="0"/>
              <a:t>одготовка </a:t>
            </a:r>
            <a:r>
              <a:rPr lang="ru-RU" dirty="0"/>
              <a:t>предложений по совершенствованию системы аттестации научных и научно-педагогических работников в области </a:t>
            </a:r>
            <a:r>
              <a:rPr lang="ru-RU" dirty="0">
                <a:cs typeface="Times New Roman" panose="02020603050405020304" pitchFamily="18" charset="0"/>
              </a:rPr>
              <a:t>медико-биологических </a:t>
            </a:r>
            <a:r>
              <a:rPr lang="ru-RU" dirty="0" smtClean="0"/>
              <a:t>наук </a:t>
            </a:r>
            <a:r>
              <a:rPr lang="ru-RU" dirty="0"/>
              <a:t>и по переподготовке и повышению квалификации научных кадров в области </a:t>
            </a:r>
            <a:r>
              <a:rPr lang="ru-RU" dirty="0">
                <a:cs typeface="Times New Roman" panose="02020603050405020304" pitchFamily="18" charset="0"/>
              </a:rPr>
              <a:t>медико-биологических</a:t>
            </a:r>
            <a:r>
              <a:rPr lang="ru-RU" dirty="0" smtClean="0"/>
              <a:t> </a:t>
            </a:r>
            <a:r>
              <a:rPr lang="ru-RU" dirty="0"/>
              <a:t>наук;</a:t>
            </a:r>
          </a:p>
          <a:p>
            <a:r>
              <a:rPr lang="ru-RU" dirty="0" smtClean="0"/>
              <a:t>4</a:t>
            </a:r>
            <a:r>
              <a:rPr lang="ru-RU" dirty="0"/>
              <a:t>. Р</a:t>
            </a:r>
            <a:r>
              <a:rPr lang="ru-RU" dirty="0" smtClean="0"/>
              <a:t>азработка </a:t>
            </a:r>
            <a:r>
              <a:rPr lang="ru-RU" dirty="0"/>
              <a:t>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медико-биологическим</a:t>
            </a:r>
            <a:r>
              <a:rPr lang="ru-RU" dirty="0" smtClean="0"/>
              <a:t> </a:t>
            </a:r>
            <a:r>
              <a:rPr lang="ru-RU" dirty="0"/>
              <a:t>наукам, дополнительных профессиональных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медико-биологическим</a:t>
            </a:r>
            <a:r>
              <a:rPr lang="ru-RU" dirty="0" smtClean="0"/>
              <a:t> </a:t>
            </a:r>
            <a:r>
              <a:rPr lang="ru-RU" dirty="0"/>
              <a:t>наукам;</a:t>
            </a:r>
          </a:p>
          <a:p>
            <a:r>
              <a:rPr lang="ru-RU" dirty="0"/>
              <a:t>5. Р</a:t>
            </a:r>
            <a:r>
              <a:rPr lang="ru-RU" dirty="0" smtClean="0"/>
              <a:t>азработка </a:t>
            </a:r>
            <a:r>
              <a:rPr lang="ru-RU" dirty="0"/>
              <a:t>предложений по </a:t>
            </a:r>
            <a:r>
              <a:rPr lang="ru-RU" dirty="0" smtClean="0"/>
              <a:t>аккредитации </a:t>
            </a:r>
            <a:r>
              <a:rPr lang="ru-RU" dirty="0">
                <a:cs typeface="Times New Roman" panose="02020603050405020304" pitchFamily="18" charset="0"/>
              </a:rPr>
              <a:t>медико-биологических</a:t>
            </a:r>
            <a:r>
              <a:rPr lang="ru-RU" dirty="0" smtClean="0"/>
              <a:t> </a:t>
            </a:r>
            <a:r>
              <a:rPr lang="ru-RU" dirty="0"/>
              <a:t>периодических изданий по </a:t>
            </a:r>
            <a:r>
              <a:rPr lang="ru-RU" dirty="0" smtClean="0">
                <a:cs typeface="Times New Roman" panose="02020603050405020304" pitchFamily="18" charset="0"/>
              </a:rPr>
              <a:t>медико-биологическим</a:t>
            </a:r>
            <a:r>
              <a:rPr lang="ru-RU" dirty="0" smtClean="0"/>
              <a:t> </a:t>
            </a:r>
            <a:r>
              <a:rPr lang="ru-RU" dirty="0"/>
              <a:t>наукам и их  </a:t>
            </a:r>
            <a:r>
              <a:rPr lang="ru-RU" dirty="0" err="1" smtClean="0"/>
              <a:t>рейтингование</a:t>
            </a:r>
            <a:r>
              <a:rPr lang="ru-RU" dirty="0" smtClean="0"/>
              <a:t>, </a:t>
            </a:r>
            <a:r>
              <a:rPr lang="ru-RU" dirty="0" err="1" smtClean="0"/>
              <a:t>рэнкингование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Разработка </a:t>
            </a:r>
            <a:r>
              <a:rPr lang="ru-RU" dirty="0"/>
              <a:t>предложений по оценке качества учебных изданий и присвоению грифов РПС.</a:t>
            </a:r>
          </a:p>
          <a:p>
            <a:r>
              <a:rPr lang="ru-RU" dirty="0" smtClean="0"/>
              <a:t>7. Содействие изданию «Профессорского журнала «Серия: Медицинские науки», «</a:t>
            </a:r>
            <a:r>
              <a:rPr lang="ru-RU" dirty="0"/>
              <a:t>Серия: Биологические науки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Принять к сведению информацию </a:t>
            </a:r>
            <a:r>
              <a:rPr lang="ru-RU" sz="2000" dirty="0"/>
              <a:t>о </a:t>
            </a:r>
            <a:r>
              <a:rPr lang="ru-RU" sz="2000" dirty="0" smtClean="0"/>
              <a:t>составе и </a:t>
            </a:r>
            <a:r>
              <a:rPr lang="ru-RU" sz="2000" dirty="0"/>
              <a:t>основных задачах Научного совета по </a:t>
            </a:r>
            <a:r>
              <a:rPr lang="ru-RU" sz="2000" dirty="0" smtClean="0">
                <a:cs typeface="Times New Roman" panose="02020603050405020304" pitchFamily="18" charset="0"/>
              </a:rPr>
              <a:t>медико-биологическим наукам</a:t>
            </a:r>
            <a:r>
              <a:rPr lang="ru-RU" sz="2000" dirty="0" smtClean="0"/>
              <a:t>.</a:t>
            </a:r>
          </a:p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 наличии дополнительных предложений по направлениям </a:t>
            </a:r>
            <a:r>
              <a:rPr lang="ru-RU" sz="2000" dirty="0"/>
              <a:t>деятельности    Научного совета по </a:t>
            </a:r>
            <a:r>
              <a:rPr lang="ru-RU" sz="2000" dirty="0">
                <a:cs typeface="Times New Roman" panose="02020603050405020304" pitchFamily="18" charset="0"/>
              </a:rPr>
              <a:t>медико-биологическим наукам </a:t>
            </a:r>
            <a:r>
              <a:rPr lang="ru-RU" sz="2000" dirty="0" smtClean="0"/>
              <a:t>представить предложения в срок до 22.03.2018.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8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 </a:t>
            </a:r>
            <a:r>
              <a:rPr lang="ru-RU" sz="2000" dirty="0"/>
              <a:t>О </a:t>
            </a:r>
            <a:r>
              <a:rPr lang="ru-RU" sz="2000" dirty="0" smtClean="0"/>
              <a:t>номинациях </a:t>
            </a:r>
            <a:r>
              <a:rPr lang="ru-RU" sz="2000" dirty="0"/>
              <a:t>на премию «Профессор года</a:t>
            </a:r>
            <a:r>
              <a:rPr lang="ru-RU" sz="2000" dirty="0" smtClean="0"/>
              <a:t>» в области </a:t>
            </a:r>
            <a:r>
              <a:rPr lang="ru-RU" sz="2000" dirty="0" smtClean="0">
                <a:cs typeface="Times New Roman" panose="02020603050405020304" pitchFamily="18" charset="0"/>
              </a:rPr>
              <a:t>медико-биологических наук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390400"/>
              </p:ext>
            </p:extLst>
          </p:nvPr>
        </p:nvGraphicFramePr>
        <p:xfrm>
          <a:off x="237064" y="1061673"/>
          <a:ext cx="8661402" cy="48869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61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Перечень номинаций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113">
                <a:tc>
                  <a:txBody>
                    <a:bodyPr/>
                    <a:lstStyle/>
                    <a:p>
                      <a:endParaRPr lang="ru-RU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Проект решения по вопросу 2.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133" y="1405468"/>
            <a:ext cx="805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 smtClean="0"/>
              <a:t>Членам Научного </a:t>
            </a:r>
            <a:r>
              <a:rPr lang="ru-RU" dirty="0"/>
              <a:t>совета по </a:t>
            </a:r>
            <a:r>
              <a:rPr lang="ru-RU" dirty="0">
                <a:cs typeface="Times New Roman" panose="02020603050405020304" pitchFamily="18" charset="0"/>
              </a:rPr>
              <a:t>медико-биологическим наукам </a:t>
            </a:r>
            <a:r>
              <a:rPr lang="ru-RU" dirty="0" smtClean="0"/>
              <a:t>в срок до </a:t>
            </a:r>
            <a:r>
              <a:rPr lang="en-US" dirty="0" smtClean="0"/>
              <a:t>2</a:t>
            </a:r>
            <a:r>
              <a:rPr lang="ru-RU" dirty="0" smtClean="0"/>
              <a:t>2.03.2018 представить </a:t>
            </a:r>
            <a:r>
              <a:rPr lang="ru-RU" dirty="0"/>
              <a:t>предложения </a:t>
            </a:r>
            <a:r>
              <a:rPr lang="ru-RU" dirty="0" smtClean="0"/>
              <a:t>по номинациях </a:t>
            </a:r>
            <a:r>
              <a:rPr lang="ru-RU" dirty="0"/>
              <a:t>на премию «Профессор года» </a:t>
            </a:r>
            <a:r>
              <a:rPr lang="ru-RU" dirty="0" smtClean="0"/>
              <a:t>в области </a:t>
            </a:r>
            <a:r>
              <a:rPr lang="ru-RU" dirty="0" smtClean="0">
                <a:cs typeface="Times New Roman" panose="02020603050405020304" pitchFamily="18" charset="0"/>
              </a:rPr>
              <a:t>медико-биологических наук</a:t>
            </a:r>
            <a:r>
              <a:rPr lang="ru-RU" dirty="0" smtClean="0"/>
              <a:t>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3.</a:t>
            </a:r>
            <a:r>
              <a:rPr lang="ru-RU" sz="1400" dirty="0"/>
              <a:t> </a:t>
            </a:r>
            <a:r>
              <a:rPr lang="ru-RU" sz="1400" dirty="0" smtClean="0"/>
              <a:t>О </a:t>
            </a:r>
            <a:r>
              <a:rPr lang="ru-RU" sz="1400" dirty="0"/>
              <a:t>формировании органов управления Научного совета по </a:t>
            </a:r>
            <a:r>
              <a:rPr lang="ru-RU" sz="1400" dirty="0">
                <a:cs typeface="Times New Roman" panose="02020603050405020304" pitchFamily="18" charset="0"/>
              </a:rPr>
              <a:t>медико-биологическим наукам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9733" y="4749800"/>
            <a:ext cx="5537200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 совет </a:t>
            </a:r>
            <a:r>
              <a:rPr lang="ru-RU" dirty="0"/>
              <a:t>по </a:t>
            </a:r>
            <a:r>
              <a:rPr lang="ru-RU" dirty="0">
                <a:cs typeface="Times New Roman" panose="02020603050405020304" pitchFamily="18" charset="0"/>
              </a:rPr>
              <a:t>медико-биологическим наукам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85334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00401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698999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1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9133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2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06334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…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8133" y="1262255"/>
            <a:ext cx="4995333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Президиум Научного совета </a:t>
            </a:r>
            <a:r>
              <a:rPr lang="ru-RU" dirty="0"/>
              <a:t>по </a:t>
            </a:r>
            <a:r>
              <a:rPr lang="ru-RU" dirty="0">
                <a:cs typeface="Times New Roman" panose="02020603050405020304" pitchFamily="18" charset="0"/>
              </a:rPr>
              <a:t>медико-биологическим наукам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2" idx="0"/>
          </p:cNvCxnSpPr>
          <p:nvPr/>
        </p:nvCxnSpPr>
        <p:spPr>
          <a:xfrm flipV="1">
            <a:off x="1168400" y="2565399"/>
            <a:ext cx="1998133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00400" y="2565399"/>
            <a:ext cx="1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37467" y="2565399"/>
            <a:ext cx="1337734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31" idx="2"/>
          </p:cNvCxnSpPr>
          <p:nvPr/>
        </p:nvCxnSpPr>
        <p:spPr>
          <a:xfrm flipV="1">
            <a:off x="6366933" y="3894667"/>
            <a:ext cx="1274234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60067" y="3217333"/>
            <a:ext cx="2362200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Редакционная коллегия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31" idx="0"/>
          </p:cNvCxnSpPr>
          <p:nvPr/>
        </p:nvCxnSpPr>
        <p:spPr>
          <a:xfrm flipH="1" flipV="1">
            <a:off x="4773083" y="2209799"/>
            <a:ext cx="2868084" cy="1007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676400" y="2032000"/>
            <a:ext cx="3098801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совета</a:t>
            </a:r>
            <a:endParaRPr lang="ru-RU" sz="1400" dirty="0"/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052234" y="1862665"/>
            <a:ext cx="228598" cy="11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Перечень рабочих групп 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1" y="1097719"/>
            <a:ext cx="83904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Рабочая группа по оценке уровня развития и состояния российских </a:t>
            </a:r>
            <a:r>
              <a:rPr lang="ru-RU" sz="1600" dirty="0" smtClean="0">
                <a:cs typeface="Times New Roman" panose="02020603050405020304" pitchFamily="18" charset="0"/>
              </a:rPr>
              <a:t>медико-биологических наук </a:t>
            </a:r>
            <a:r>
              <a:rPr lang="ru-RU" sz="1600" dirty="0" smtClean="0"/>
              <a:t>и образования, международных тенденций развития </a:t>
            </a:r>
            <a:r>
              <a:rPr lang="ru-RU" sz="1600" dirty="0">
                <a:cs typeface="Times New Roman" panose="02020603050405020304" pitchFamily="18" charset="0"/>
              </a:rPr>
              <a:t>медико-биологических наук </a:t>
            </a:r>
            <a:r>
              <a:rPr lang="ru-RU" sz="1600" dirty="0" smtClean="0"/>
              <a:t>и образования, по вопросам разработки законопроектов, проектов федеральных целевых программ в части, касающейся российских </a:t>
            </a:r>
            <a:r>
              <a:rPr lang="ru-RU" sz="1600" dirty="0">
                <a:cs typeface="Times New Roman" panose="02020603050405020304" pitchFamily="18" charset="0"/>
              </a:rPr>
              <a:t>медико-биологических наук </a:t>
            </a:r>
            <a:r>
              <a:rPr lang="ru-RU" sz="1600" dirty="0" smtClean="0"/>
              <a:t>и образования, а также по совершенствованию правового регулирования науки и образования в Российской Федерации, разработки федеральных государственных образовательных стандартов;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подготовке предложений по совершенствованию системы аттестации научных и научно-педагогических работников в области </a:t>
            </a:r>
            <a:r>
              <a:rPr lang="ru-RU" sz="1600" dirty="0">
                <a:cs typeface="Times New Roman" panose="02020603050405020304" pitchFamily="18" charset="0"/>
              </a:rPr>
              <a:t>медико-биологических наук </a:t>
            </a:r>
            <a:r>
              <a:rPr lang="ru-RU" sz="1600" dirty="0" smtClean="0"/>
              <a:t>и по переподготовке и повышению квалификации научных кадров в области </a:t>
            </a:r>
            <a:r>
              <a:rPr lang="ru-RU" sz="1600" dirty="0">
                <a:cs typeface="Times New Roman" panose="02020603050405020304" pitchFamily="18" charset="0"/>
              </a:rPr>
              <a:t>медико-биологических </a:t>
            </a:r>
            <a:r>
              <a:rPr lang="ru-RU" sz="1600" dirty="0" smtClean="0">
                <a:cs typeface="Times New Roman" panose="02020603050405020304" pitchFamily="18" charset="0"/>
              </a:rPr>
              <a:t>наук.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разработке 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sz="1600" dirty="0" smtClean="0">
                <a:cs typeface="Times New Roman" panose="02020603050405020304" pitchFamily="18" charset="0"/>
              </a:rPr>
              <a:t>медико-биологическим наукам</a:t>
            </a:r>
            <a:r>
              <a:rPr lang="ru-RU" sz="1600" dirty="0" smtClean="0"/>
              <a:t>, дополнительных профессиональных программ по </a:t>
            </a:r>
            <a:r>
              <a:rPr lang="ru-RU" sz="1600" dirty="0">
                <a:cs typeface="Times New Roman" panose="02020603050405020304" pitchFamily="18" charset="0"/>
              </a:rPr>
              <a:t>медико-биологическим наукам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- Рабочая группа по разработке предложений по аккредитации научных периодических изданий по </a:t>
            </a:r>
            <a:r>
              <a:rPr lang="ru-RU" sz="1600" dirty="0">
                <a:cs typeface="Times New Roman" panose="02020603050405020304" pitchFamily="18" charset="0"/>
              </a:rPr>
              <a:t>медико-биологическим наукам</a:t>
            </a:r>
            <a:r>
              <a:rPr lang="ru-RU" sz="1600" dirty="0" smtClean="0"/>
              <a:t> и их </a:t>
            </a:r>
            <a:r>
              <a:rPr lang="ru-RU" sz="1600" dirty="0" err="1" smtClean="0"/>
              <a:t>рейтингованию</a:t>
            </a:r>
            <a:r>
              <a:rPr lang="ru-RU" sz="1600" dirty="0" smtClean="0"/>
              <a:t>, </a:t>
            </a:r>
            <a:r>
              <a:rPr lang="ru-RU" sz="1600" dirty="0" err="1" smtClean="0"/>
              <a:t>рэнкингованию</a:t>
            </a:r>
            <a:r>
              <a:rPr lang="ru-RU" sz="1600" dirty="0" smtClean="0"/>
              <a:t>, а также по разработке предложений по оценке качества учебных изданий и присвоению грифов РПС.</a:t>
            </a:r>
          </a:p>
        </p:txBody>
      </p:sp>
    </p:spTree>
    <p:extLst>
      <p:ext uri="{BB962C8B-B14F-4D97-AF65-F5344CB8AC3E}">
        <p14:creationId xmlns:p14="http://schemas.microsoft.com/office/powerpoint/2010/main" val="1950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4796</TotalTime>
  <Words>775</Words>
  <Application>Microsoft Office PowerPoint</Application>
  <PresentationFormat>Экран (4:3)</PresentationFormat>
  <Paragraphs>92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3_Основная тема Докладов Ректора</vt:lpstr>
      <vt:lpstr>Заседание  Научного совета по  медико-биологическим наукам Российского профессорского собрания</vt:lpstr>
      <vt:lpstr>Повестка заседания</vt:lpstr>
      <vt:lpstr>1. Состав Научного совета по медико-биологическим наукам</vt:lpstr>
      <vt:lpstr>1. Основные задачи Научного совета по медико-биологическим наукам</vt:lpstr>
      <vt:lpstr>Проект решения по вопросу 1.</vt:lpstr>
      <vt:lpstr>2. О номинациях на премию «Профессор года» в области медико-биологических наук</vt:lpstr>
      <vt:lpstr>Проект решения по вопросу 2.</vt:lpstr>
      <vt:lpstr>3. О формировании органов управления Научного совета по медико-биологическим наукам</vt:lpstr>
      <vt:lpstr>3. Перечень рабочих групп </vt:lpstr>
      <vt:lpstr>3. Редакционной коллегии журнала Российского профессорского собрания «Профессорский журнал «Серия: Медицинские науки», «Серия: Биологические науки»</vt:lpstr>
      <vt:lpstr>Проект решения по вопросу 3.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Пользователь Windows</cp:lastModifiedBy>
  <cp:revision>539</cp:revision>
  <cp:lastPrinted>2018-02-09T11:31:23Z</cp:lastPrinted>
  <dcterms:created xsi:type="dcterms:W3CDTF">2017-01-17T09:26:32Z</dcterms:created>
  <dcterms:modified xsi:type="dcterms:W3CDTF">2018-04-16T18:53:39Z</dcterms:modified>
</cp:coreProperties>
</file>