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9"/>
  </p:notesMasterIdLst>
  <p:sldIdLst>
    <p:sldId id="547" r:id="rId2"/>
    <p:sldId id="520" r:id="rId3"/>
    <p:sldId id="544" r:id="rId4"/>
    <p:sldId id="490" r:id="rId5"/>
    <p:sldId id="546" r:id="rId6"/>
    <p:sldId id="500" r:id="rId7"/>
    <p:sldId id="548" r:id="rId8"/>
    <p:sldId id="517" r:id="rId9"/>
    <p:sldId id="543" r:id="rId10"/>
    <p:sldId id="537" r:id="rId11"/>
    <p:sldId id="542" r:id="rId12"/>
    <p:sldId id="533" r:id="rId13"/>
    <p:sldId id="536" r:id="rId14"/>
    <p:sldId id="549" r:id="rId15"/>
    <p:sldId id="551" r:id="rId16"/>
    <p:sldId id="550" r:id="rId17"/>
    <p:sldId id="527" r:id="rId1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Материалы к встрече с Министром" id="{AAF2AA1A-4E7D-46C5-960C-1F90D43D5C2A}">
          <p14:sldIdLst>
            <p14:sldId id="547"/>
            <p14:sldId id="520"/>
            <p14:sldId id="544"/>
            <p14:sldId id="490"/>
            <p14:sldId id="546"/>
            <p14:sldId id="500"/>
            <p14:sldId id="548"/>
            <p14:sldId id="517"/>
            <p14:sldId id="543"/>
            <p14:sldId id="537"/>
            <p14:sldId id="542"/>
            <p14:sldId id="533"/>
            <p14:sldId id="536"/>
            <p14:sldId id="549"/>
            <p14:sldId id="550"/>
            <p14:sldId id="52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FF"/>
    <a:srgbClr val="1F497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503" autoAdjust="0"/>
    <p:restoredTop sz="85000" autoAdjust="0"/>
  </p:normalViewPr>
  <p:slideViewPr>
    <p:cSldViewPr snapToGrid="0">
      <p:cViewPr>
        <p:scale>
          <a:sx n="90" d="100"/>
          <a:sy n="90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E66370A3-3432-45BA-AD7B-C02D1A34B933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BFBA78A7-5C51-4BF4-BB45-22D7896A4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841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8054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6554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6554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6554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8054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667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48465" y="6492876"/>
            <a:ext cx="383893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3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 b="1">
                <a:solidFill>
                  <a:srgbClr val="004894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5601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440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025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217110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566693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054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708922"/>
            <a:ext cx="7772400" cy="1362075"/>
          </a:xfrm>
        </p:spPr>
        <p:txBody>
          <a:bodyPr anchor="t">
            <a:normAutofit/>
          </a:bodyPr>
          <a:lstStyle>
            <a:lvl1pPr algn="l">
              <a:defRPr lang="ru-RU" sz="4400" b="1" kern="1200" dirty="0">
                <a:solidFill>
                  <a:srgbClr val="004894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16106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297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739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60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84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95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859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774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ятиугольник 3"/>
          <p:cNvSpPr/>
          <p:nvPr>
            <p:custDataLst>
              <p:tags r:id="rId15"/>
            </p:custDataLst>
          </p:nvPr>
        </p:nvSpPr>
        <p:spPr>
          <a:xfrm>
            <a:off x="8778706" y="6506074"/>
            <a:ext cx="368251" cy="351927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533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4533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78770" y="6492876"/>
            <a:ext cx="367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ятиугольник 3"/>
          <p:cNvSpPr/>
          <p:nvPr>
            <p:custDataLst>
              <p:tags r:id="rId16"/>
            </p:custDataLst>
          </p:nvPr>
        </p:nvSpPr>
        <p:spPr>
          <a:xfrm>
            <a:off x="0" y="2"/>
            <a:ext cx="251520" cy="351927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Пятиугольник 3"/>
          <p:cNvSpPr/>
          <p:nvPr>
            <p:custDataLst>
              <p:tags r:id="rId17"/>
            </p:custDataLst>
          </p:nvPr>
        </p:nvSpPr>
        <p:spPr>
          <a:xfrm>
            <a:off x="251521" y="342401"/>
            <a:ext cx="8056457" cy="648072"/>
          </a:xfrm>
          <a:prstGeom prst="homePlate">
            <a:avLst>
              <a:gd name="adj" fmla="val 4434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ятиугольник 3"/>
          <p:cNvSpPr/>
          <p:nvPr>
            <p:custDataLst>
              <p:tags r:id="rId18"/>
            </p:custDataLst>
          </p:nvPr>
        </p:nvSpPr>
        <p:spPr>
          <a:xfrm>
            <a:off x="251521" y="6411186"/>
            <a:ext cx="8570263" cy="18000"/>
          </a:xfrm>
          <a:prstGeom prst="homePlate">
            <a:avLst>
              <a:gd name="adj" fmla="val 0"/>
            </a:avLst>
          </a:prstGeom>
          <a:gradFill flip="none" rotWithShape="1">
            <a:gsLst>
              <a:gs pos="90000">
                <a:schemeClr val="accent1">
                  <a:lumMod val="20000"/>
                  <a:lumOff val="80000"/>
                  <a:alpha val="0"/>
                </a:schemeClr>
              </a:gs>
              <a:gs pos="10000">
                <a:schemeClr val="accent1">
                  <a:lumMod val="20000"/>
                  <a:lumOff val="80000"/>
                  <a:alpha val="0"/>
                </a:schemeClr>
              </a:gs>
              <a:gs pos="51000">
                <a:schemeClr val="tx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Нашивка 10"/>
          <p:cNvSpPr/>
          <p:nvPr>
            <p:custDataLst>
              <p:tags r:id="rId19"/>
            </p:custDataLst>
          </p:nvPr>
        </p:nvSpPr>
        <p:spPr>
          <a:xfrm>
            <a:off x="8081555" y="342799"/>
            <a:ext cx="644434" cy="648000"/>
          </a:xfrm>
          <a:prstGeom prst="chevron">
            <a:avLst>
              <a:gd name="adj" fmla="val 4453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Нашивка 11"/>
          <p:cNvSpPr/>
          <p:nvPr>
            <p:custDataLst>
              <p:tags r:id="rId20"/>
            </p:custDataLst>
          </p:nvPr>
        </p:nvSpPr>
        <p:spPr>
          <a:xfrm>
            <a:off x="8499567" y="342799"/>
            <a:ext cx="644434" cy="648000"/>
          </a:xfrm>
          <a:prstGeom prst="chevron">
            <a:avLst>
              <a:gd name="adj" fmla="val 4453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3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295872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tina.msu.ru/organizations/department/71125383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old.timacad.ru/catalog/pps/list.php?SECTION_ID=1015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stina.msu.ru/organizations/department/71125383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old.timacad.ru/catalog/pps/list.php?SECTION_ID=1015" TargetMode="External"/><Relationship Id="rId4" Type="http://schemas.openxmlformats.org/officeDocument/2006/relationships/hyperlink" Target="https://msk.postupi.online/vuz/mgtu-im-n-e-baumana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stina.msu.ru/organizations/department/71125383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old.timacad.ru/catalog/pps/list.php?SECTION_ID=1015" TargetMode="External"/><Relationship Id="rId4" Type="http://schemas.openxmlformats.org/officeDocument/2006/relationships/hyperlink" Target="https://msk.postupi.online/vuz/mgtu-im-n-e-bauman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43159" y="2217514"/>
            <a:ext cx="8157941" cy="1422669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>Заседани</a:t>
            </a:r>
            <a:r>
              <a:rPr lang="ru-RU" sz="3200" dirty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>е</a:t>
            </a:r>
            <a:r>
              <a:rPr lang="ru-RU" sz="3200" dirty="0" smtClean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1F497D"/>
                </a:solidFill>
                <a:cs typeface="Times New Roman" panose="02020603050405020304" pitchFamily="18" charset="0"/>
              </a:rPr>
              <a:t>Научного совета по </a:t>
            </a:r>
            <a:r>
              <a:rPr lang="ru-RU" sz="3200" dirty="0" smtClean="0">
                <a:solidFill>
                  <a:srgbClr val="1F497D"/>
                </a:solidFill>
                <a:cs typeface="Times New Roman" panose="02020603050405020304" pitchFamily="18" charset="0"/>
              </a:rPr>
              <a:t>Химическим </a:t>
            </a:r>
            <a:r>
              <a:rPr lang="ru-RU" sz="3200" dirty="0" smtClean="0">
                <a:solidFill>
                  <a:srgbClr val="1F497D"/>
                </a:solidFill>
                <a:cs typeface="Times New Roman" panose="02020603050405020304" pitchFamily="18" charset="0"/>
              </a:rPr>
              <a:t>Наукам Российского профессорского собрания</a:t>
            </a:r>
            <a:endParaRPr lang="ru-RU" sz="3200" dirty="0">
              <a:solidFill>
                <a:srgbClr val="1F497D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28325" y="5920833"/>
            <a:ext cx="18501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1F497D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03 апреля 2018 </a:t>
            </a:r>
            <a:r>
              <a:rPr lang="ru-RU" sz="1600" b="1" dirty="0">
                <a:solidFill>
                  <a:srgbClr val="1F497D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года</a:t>
            </a:r>
          </a:p>
        </p:txBody>
      </p:sp>
      <p:pic>
        <p:nvPicPr>
          <p:cNvPr id="9" name="Picture 4" descr="http://riac34.ru/upload/iblock/a4d/321423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55" y="201816"/>
            <a:ext cx="2998567" cy="21095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43497" y="4159683"/>
            <a:ext cx="604374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03.04.2018  </a:t>
            </a:r>
            <a:r>
              <a:rPr lang="ru-RU" sz="1400" dirty="0"/>
              <a:t>г. Москва</a:t>
            </a:r>
          </a:p>
          <a:p>
            <a:r>
              <a:rPr lang="ru-RU" sz="1400" dirty="0"/>
              <a:t>Место проведения: г. Москва, </a:t>
            </a:r>
            <a:r>
              <a:rPr lang="ru-RU" sz="1400" dirty="0" err="1"/>
              <a:t>Космодамианская</a:t>
            </a:r>
            <a:r>
              <a:rPr lang="ru-RU" sz="1400" dirty="0"/>
              <a:t> набережная, д.26/55, стр. 7</a:t>
            </a:r>
          </a:p>
          <a:p>
            <a:r>
              <a:rPr lang="ru-RU" sz="1400" dirty="0"/>
              <a:t>Центральный офис Российского профессорского собрания</a:t>
            </a:r>
          </a:p>
          <a:p>
            <a:r>
              <a:rPr lang="ru-RU" sz="1400" dirty="0"/>
              <a:t>Время начала проведения собрания: 15 часов 00 минут</a:t>
            </a:r>
          </a:p>
          <a:p>
            <a:r>
              <a:rPr lang="ru-RU" sz="1400" dirty="0"/>
              <a:t>Время окончания собрания: </a:t>
            </a:r>
            <a:r>
              <a:rPr lang="ru-RU" sz="1400" dirty="0" smtClean="0"/>
              <a:t>17 часов </a:t>
            </a:r>
            <a:r>
              <a:rPr lang="ru-RU" sz="1400" dirty="0"/>
              <a:t>00 минут</a:t>
            </a:r>
          </a:p>
          <a:p>
            <a:r>
              <a:rPr lang="ru-RU" sz="1400" dirty="0"/>
              <a:t>Дата составления протокола: </a:t>
            </a:r>
            <a:r>
              <a:rPr lang="ru-RU" sz="1400" dirty="0" smtClean="0"/>
              <a:t>03.04.2018 </a:t>
            </a:r>
            <a:r>
              <a:rPr lang="ru-RU" sz="1400" dirty="0"/>
              <a:t>г.</a:t>
            </a:r>
          </a:p>
          <a:p>
            <a:r>
              <a:rPr lang="ru-RU" sz="1400" dirty="0"/>
              <a:t>Присутствовали: </a:t>
            </a:r>
            <a:r>
              <a:rPr lang="ru-RU" sz="1400" dirty="0" smtClean="0"/>
              <a:t>21 </a:t>
            </a:r>
            <a:r>
              <a:rPr lang="ru-RU" sz="1400" dirty="0" smtClean="0"/>
              <a:t>делегатов: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332687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8900" lvl="1" indent="-80963" algn="ctr">
              <a:lnSpc>
                <a:spcPct val="99000"/>
              </a:lnSpc>
              <a:spcAft>
                <a:spcPts val="200"/>
              </a:spcAft>
            </a:pPr>
            <a:r>
              <a:rPr lang="ru-RU" sz="1400" b="1" i="1" u="sng" kern="1200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Профессорский  журнал  </a:t>
            </a:r>
            <a:r>
              <a:rPr lang="ru-RU" sz="1400" kern="1200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Российского профессорского собрания, включающий 20 серий , среди  которых особое  место  занимает </a:t>
            </a:r>
            <a:r>
              <a:rPr lang="ru-RU" sz="1400" b="1" i="1" u="sng" kern="1200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«Серия: </a:t>
            </a:r>
            <a:r>
              <a:rPr lang="ru-RU" sz="1400" b="1" i="1" u="sng" kern="1200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Химические </a:t>
            </a:r>
            <a:r>
              <a:rPr lang="ru-RU" sz="1400" b="1" i="1" u="sng" kern="1200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Науки»</a:t>
            </a:r>
            <a:endParaRPr lang="ru-RU" sz="1400" b="1" i="1" u="sng" kern="1200" dirty="0">
              <a:solidFill>
                <a:schemeClr val="bg1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177C-A4F8-4996-9613-B0B00EC2B20A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1" y="1387475"/>
            <a:ext cx="2851150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89399" y="1099608"/>
            <a:ext cx="447886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/>
              <a:t>Основные Серии  Профессионального Журнала </a:t>
            </a:r>
            <a:r>
              <a:rPr lang="ru-RU" sz="1200" b="1" dirty="0"/>
              <a:t>РПС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Профессорский журнал. Серия: образование XXI века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Профессорский журнал. Серия: экономические науки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Профессорский журнал. Серия: физические науки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b="1" i="1" u="sng" dirty="0"/>
              <a:t>Профессорский журнал. Серия: химические науки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Профессорский журнал. Серия: математические науки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Профессорский журнал. Серия: биологические науки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Профессорский журнал. Серия: сельскохозяйственные науки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Профессорский журнал. Серия: технические науки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Профессорский журнал. Серия: </a:t>
            </a:r>
            <a:r>
              <a:rPr lang="ru-RU" sz="1200" dirty="0" smtClean="0"/>
              <a:t>Химические </a:t>
            </a:r>
            <a:r>
              <a:rPr lang="ru-RU" sz="1200" dirty="0" smtClean="0"/>
              <a:t>Науки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Профессорский журнал. Серия: философские науки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Профессорский журнал. Серия: медицинские науки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Профессорский журнал. Серия: исторические науки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Профессорский журнал. Серия: наука о Земле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Профессорский журнал. Серия: </a:t>
            </a:r>
            <a:r>
              <a:rPr lang="ru-RU" sz="1200" dirty="0" smtClean="0"/>
              <a:t>политология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Профессорский журнал. Серия: </a:t>
            </a:r>
            <a:r>
              <a:rPr lang="ru-RU" sz="1200" dirty="0" smtClean="0"/>
              <a:t>Психология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/>
              <a:t>Профессорский </a:t>
            </a:r>
            <a:r>
              <a:rPr lang="ru-RU" sz="1200" dirty="0"/>
              <a:t>журнал. Серия: культурология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Профессорский журнал. Серия: социология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Профессорский журнал. Серия: </a:t>
            </a:r>
            <a:r>
              <a:rPr lang="ru-RU" sz="1200" dirty="0" smtClean="0"/>
              <a:t>искусство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solidFill>
                  <a:prstClr val="black"/>
                </a:solidFill>
              </a:rPr>
              <a:t>Профессорский журнал. Серия: рекреация и </a:t>
            </a:r>
            <a:r>
              <a:rPr lang="ru-RU" sz="1200" dirty="0" smtClean="0">
                <a:solidFill>
                  <a:prstClr val="black"/>
                </a:solidFill>
              </a:rPr>
              <a:t>туризм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Прикладная химия твердого </a:t>
            </a:r>
            <a:r>
              <a:rPr lang="ru-RU" sz="1200" dirty="0" smtClean="0"/>
              <a:t>тела</a:t>
            </a:r>
          </a:p>
        </p:txBody>
      </p:sp>
    </p:spTree>
    <p:extLst>
      <p:ext uri="{BB962C8B-B14F-4D97-AF65-F5344CB8AC3E}">
        <p14:creationId xmlns="" xmlns:p14="http://schemas.microsoft.com/office/powerpoint/2010/main" val="34054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660" y="351927"/>
            <a:ext cx="8100204" cy="621740"/>
          </a:xfrm>
        </p:spPr>
        <p:txBody>
          <a:bodyPr>
            <a:noAutofit/>
          </a:bodyPr>
          <a:lstStyle/>
          <a:p>
            <a:r>
              <a:rPr lang="ru-RU" sz="1800" b="1" dirty="0"/>
              <a:t>4.  </a:t>
            </a:r>
            <a:r>
              <a:rPr lang="ru-RU" sz="1600" dirty="0"/>
              <a:t>Формирование состава Редакционной коллегии журнала Российского профессорского собрания </a:t>
            </a:r>
            <a:r>
              <a:rPr lang="ru-RU" sz="1800" b="1" dirty="0"/>
              <a:t>«Профессорский журнал «Серия: </a:t>
            </a:r>
            <a:r>
              <a:rPr lang="ru-RU" sz="1800" b="1" dirty="0" smtClean="0"/>
              <a:t>Химические </a:t>
            </a:r>
            <a:r>
              <a:rPr lang="ru-RU" sz="1800" b="1" dirty="0" smtClean="0"/>
              <a:t>Науки»</a:t>
            </a:r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9949" y="979796"/>
            <a:ext cx="782029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1000" dirty="0" smtClean="0"/>
              <a:t>  </a:t>
            </a:r>
            <a:r>
              <a:rPr lang="ru-RU" sz="1000" b="1" i="1" u="sng" dirty="0"/>
              <a:t>Слушали: </a:t>
            </a:r>
            <a:r>
              <a:rPr lang="ru-RU" sz="1000" b="1" dirty="0"/>
              <a:t>В.В. Гриба</a:t>
            </a:r>
            <a:r>
              <a:rPr lang="ru-RU" sz="1000" dirty="0"/>
              <a:t>, доктора юридических наук, профессора, председателя Российского профессорского собрания. О миссии  научных изданий  и требованиях к стратегии и практике создания и развития  Профессорского журнала, в который целесообразно включить серию </a:t>
            </a:r>
            <a:r>
              <a:rPr lang="ru-RU" sz="1000" dirty="0" smtClean="0"/>
              <a:t>«Химические </a:t>
            </a:r>
            <a:r>
              <a:rPr lang="ru-RU" sz="1000" dirty="0" smtClean="0"/>
              <a:t>Науки». </a:t>
            </a:r>
            <a:r>
              <a:rPr lang="ru-RU" sz="1000" dirty="0"/>
              <a:t>В этой работе важно учесть  современный отечественный и зарубежный опыт. Требуется создание условий и эффективных организационно-правовых и других механизмов, обеспечивающих актуальность, качество, оперативность и востребованность серии </a:t>
            </a:r>
            <a:r>
              <a:rPr lang="ru-RU" sz="1000" dirty="0" smtClean="0"/>
              <a:t>«Химические </a:t>
            </a:r>
            <a:r>
              <a:rPr lang="ru-RU" sz="1000" dirty="0" smtClean="0"/>
              <a:t>Науки»  </a:t>
            </a:r>
            <a:r>
              <a:rPr lang="ru-RU" sz="1000" dirty="0"/>
              <a:t>профессорского журнала.</a:t>
            </a:r>
          </a:p>
          <a:p>
            <a:pPr indent="357188" algn="just"/>
            <a:r>
              <a:rPr lang="ru-RU" sz="1000" b="1" dirty="0"/>
              <a:t>Выступили: </a:t>
            </a:r>
            <a:r>
              <a:rPr lang="ru-RU" sz="1000" dirty="0" smtClean="0"/>
              <a:t>Мустафин Д.И.; </a:t>
            </a:r>
            <a:r>
              <a:rPr lang="ru-RU" sz="1000" dirty="0" err="1" smtClean="0"/>
              <a:t>Кострикин</a:t>
            </a:r>
            <a:r>
              <a:rPr lang="ru-RU" sz="1000" dirty="0" smtClean="0"/>
              <a:t> А.В.;  Астахов М.В.;  </a:t>
            </a:r>
            <a:r>
              <a:rPr lang="ru-RU" sz="1000" dirty="0" smtClean="0"/>
              <a:t>одобрили </a:t>
            </a:r>
            <a:r>
              <a:rPr lang="ru-RU" sz="1000" dirty="0"/>
              <a:t>предложение  о включении в Профессорский журнал серии </a:t>
            </a:r>
            <a:r>
              <a:rPr lang="ru-RU" sz="1000" dirty="0" smtClean="0"/>
              <a:t>«Химические </a:t>
            </a:r>
            <a:r>
              <a:rPr lang="ru-RU" sz="1000" dirty="0" smtClean="0"/>
              <a:t>Науки». </a:t>
            </a:r>
            <a:r>
              <a:rPr lang="ru-RU" sz="1000" dirty="0"/>
              <a:t>В состав Редакционной коллегии предложили избрать профессоров</a:t>
            </a:r>
            <a:r>
              <a:rPr lang="ru-RU" sz="1000" dirty="0" smtClean="0"/>
              <a:t>: </a:t>
            </a:r>
            <a:r>
              <a:rPr lang="ru-RU" sz="1000" dirty="0" err="1" smtClean="0"/>
              <a:t>Мажуга</a:t>
            </a:r>
            <a:r>
              <a:rPr lang="ru-RU" sz="1000" dirty="0" smtClean="0"/>
              <a:t> А.Г.; </a:t>
            </a:r>
            <a:r>
              <a:rPr lang="ru-RU" sz="1000" dirty="0" smtClean="0">
                <a:latin typeface="Times New Roman"/>
                <a:ea typeface="Calibri"/>
              </a:rPr>
              <a:t>Астахов М.А. </a:t>
            </a:r>
            <a:r>
              <a:rPr lang="ru-RU" sz="1000" dirty="0" smtClean="0">
                <a:latin typeface="Times New Roman"/>
                <a:ea typeface="Calibri"/>
              </a:rPr>
              <a:t>; </a:t>
            </a:r>
            <a:r>
              <a:rPr lang="ru-RU" sz="1000" dirty="0" smtClean="0"/>
              <a:t>Гартман Т.Н.;  Князев А.В.; Офицеров Е.Н. Пархоменко Ю.Н.;  Таланов В.М.; </a:t>
            </a:r>
            <a:r>
              <a:rPr lang="ru-RU" sz="1000" dirty="0" err="1" smtClean="0"/>
              <a:t>Филичкина</a:t>
            </a:r>
            <a:r>
              <a:rPr lang="ru-RU" sz="1000" dirty="0" smtClean="0"/>
              <a:t> В.А.; </a:t>
            </a:r>
            <a:r>
              <a:rPr lang="ru-RU" sz="1000" dirty="0" err="1" smtClean="0"/>
              <a:t>Штильман</a:t>
            </a:r>
            <a:r>
              <a:rPr lang="ru-RU" sz="1000" dirty="0" smtClean="0"/>
              <a:t> М.И.; Щербина  А.А. </a:t>
            </a:r>
            <a:r>
              <a:rPr lang="ru-RU" sz="1000" dirty="0" smtClean="0"/>
              <a:t>и </a:t>
            </a:r>
            <a:r>
              <a:rPr lang="ru-RU" sz="1000" dirty="0"/>
              <a:t>других компетентных, ответственных, инициативных и творческих членов РПС. Предлагается  в течение марта-апреля окончательно определить и предложить состав редакционной коллегии серии </a:t>
            </a:r>
            <a:r>
              <a:rPr lang="ru-RU" sz="1000" dirty="0" smtClean="0"/>
              <a:t>«Химические </a:t>
            </a:r>
            <a:r>
              <a:rPr lang="ru-RU" sz="1000" dirty="0" smtClean="0"/>
              <a:t>Науки». </a:t>
            </a:r>
            <a:r>
              <a:rPr lang="ru-RU" sz="1000" dirty="0"/>
              <a:t>Востребованность выпуска журнала должна, с одной стороны, удовлетворить потребность читательской аудитории. С другой стороны должен быть создан оптимальный режим редакционно-издательской деятельности всех 20 серий Профессорского журнала, в том числе серии </a:t>
            </a:r>
            <a:r>
              <a:rPr lang="ru-RU" sz="1000" dirty="0" smtClean="0"/>
              <a:t>«Химические </a:t>
            </a:r>
            <a:r>
              <a:rPr lang="ru-RU" sz="1000" dirty="0" smtClean="0"/>
              <a:t>Науки». </a:t>
            </a:r>
            <a:endParaRPr lang="ru-RU" sz="1000" dirty="0"/>
          </a:p>
          <a:p>
            <a:pPr indent="357188" algn="just"/>
            <a:r>
              <a:rPr lang="ru-RU" sz="1000" b="1" dirty="0"/>
              <a:t>Постановили: </a:t>
            </a:r>
            <a:r>
              <a:rPr lang="ru-RU" sz="1000" dirty="0"/>
              <a:t>утвердить главным редактором серии </a:t>
            </a:r>
            <a:r>
              <a:rPr lang="ru-RU" sz="1000" dirty="0" smtClean="0"/>
              <a:t>«Химические </a:t>
            </a:r>
            <a:r>
              <a:rPr lang="ru-RU" sz="1000" dirty="0" smtClean="0"/>
              <a:t>Науки» </a:t>
            </a:r>
            <a:r>
              <a:rPr lang="ru-RU" sz="1000" dirty="0"/>
              <a:t>Профессорского журнала </a:t>
            </a:r>
            <a:r>
              <a:rPr lang="ru-RU" sz="1000" dirty="0" smtClean="0"/>
              <a:t>сопредседателя  Научного Совета по </a:t>
            </a:r>
            <a:r>
              <a:rPr lang="ru-RU" sz="1000" dirty="0" smtClean="0"/>
              <a:t>Химическим наукам, </a:t>
            </a:r>
            <a:r>
              <a:rPr lang="ru-RU" sz="1000" dirty="0" smtClean="0"/>
              <a:t>доктора </a:t>
            </a:r>
            <a:r>
              <a:rPr lang="ru-RU" sz="1000" dirty="0" smtClean="0"/>
              <a:t>химических наук, и.о. ректора ФГБУ ВО «Российский химико-технологический университет имени Д.И. Менделеева</a:t>
            </a:r>
            <a:r>
              <a:rPr lang="ru-RU" sz="1000" dirty="0" smtClean="0"/>
              <a:t>»</a:t>
            </a:r>
            <a:r>
              <a:rPr lang="ru-RU" sz="1000" b="1" dirty="0" smtClean="0"/>
              <a:t> </a:t>
            </a:r>
            <a:r>
              <a:rPr lang="ru-RU" sz="1000" b="1" dirty="0" err="1" smtClean="0"/>
              <a:t>Мажуга</a:t>
            </a:r>
            <a:r>
              <a:rPr lang="ru-RU" sz="1000" b="1" dirty="0" smtClean="0"/>
              <a:t> Александра Георгиевича.</a:t>
            </a:r>
            <a:endParaRPr lang="ru-RU" sz="1000" b="1" dirty="0"/>
          </a:p>
          <a:p>
            <a:pPr indent="357188" algn="just"/>
            <a:r>
              <a:rPr lang="ru-RU" sz="1000" dirty="0"/>
              <a:t>В состав редакционной коллегии серии </a:t>
            </a:r>
            <a:r>
              <a:rPr lang="ru-RU" sz="1000" dirty="0" smtClean="0"/>
              <a:t>«Химические </a:t>
            </a:r>
            <a:r>
              <a:rPr lang="ru-RU" sz="1000" dirty="0" smtClean="0"/>
              <a:t>Науки» </a:t>
            </a:r>
            <a:r>
              <a:rPr lang="ru-RU" sz="1000" dirty="0"/>
              <a:t>Профессорского журнала </a:t>
            </a:r>
            <a:r>
              <a:rPr lang="ru-RU" sz="1000" dirty="0" smtClean="0"/>
              <a:t>достойны быть выдвинутыми следующие профессора </a:t>
            </a:r>
            <a:r>
              <a:rPr lang="ru-RU" sz="1000" dirty="0"/>
              <a:t>РПС</a:t>
            </a:r>
            <a:r>
              <a:rPr lang="ru-RU" sz="1000" dirty="0" smtClean="0"/>
              <a:t>:</a:t>
            </a:r>
          </a:p>
          <a:p>
            <a:pPr indent="357188" algn="just">
              <a:buFont typeface="+mj-lt"/>
              <a:buAutoNum type="arabicPeriod"/>
            </a:pPr>
            <a:r>
              <a:rPr lang="ru-RU" sz="1000" dirty="0" smtClean="0">
                <a:latin typeface="Times New Roman"/>
                <a:ea typeface="Calibri"/>
              </a:rPr>
              <a:t>Астахов </a:t>
            </a:r>
            <a:r>
              <a:rPr lang="ru-RU" sz="1000" dirty="0" smtClean="0">
                <a:latin typeface="Times New Roman"/>
                <a:ea typeface="Calibri"/>
              </a:rPr>
              <a:t>М.А. </a:t>
            </a:r>
            <a:r>
              <a:rPr lang="ru-RU" sz="1000" dirty="0" smtClean="0">
                <a:latin typeface="Times New Roman"/>
                <a:ea typeface="Calibri"/>
              </a:rPr>
              <a:t>- </a:t>
            </a:r>
            <a:r>
              <a:rPr lang="ru-RU" sz="1000" dirty="0" smtClean="0"/>
              <a:t>доктор химических наук, профессор, заведующий кафедрой физической химии, научный руководитель Информационно-аналитического центра «</a:t>
            </a:r>
            <a:r>
              <a:rPr lang="ru-RU" sz="1000" dirty="0" err="1" smtClean="0"/>
              <a:t>Наноматериалы</a:t>
            </a:r>
            <a:r>
              <a:rPr lang="ru-RU" sz="1000" dirty="0" smtClean="0"/>
              <a:t> и </a:t>
            </a:r>
            <a:r>
              <a:rPr lang="ru-RU" sz="1000" dirty="0" err="1" smtClean="0"/>
              <a:t>нанотехнологии</a:t>
            </a:r>
            <a:r>
              <a:rPr lang="ru-RU" sz="1000" dirty="0" smtClean="0"/>
              <a:t>»  НИТУ Московский государственный институт стали и сплавов (</a:t>
            </a:r>
            <a:r>
              <a:rPr lang="ru-RU" sz="1000" dirty="0" err="1" smtClean="0"/>
              <a:t>МИСиС</a:t>
            </a:r>
            <a:r>
              <a:rPr lang="ru-RU" sz="1000" dirty="0" smtClean="0"/>
              <a:t>);</a:t>
            </a:r>
            <a:endParaRPr lang="ru-RU" sz="1000" dirty="0" smtClean="0">
              <a:latin typeface="Times New Roman"/>
              <a:ea typeface="Calibri"/>
            </a:endParaRPr>
          </a:p>
          <a:p>
            <a:pPr indent="357188" algn="just">
              <a:buFont typeface="+mj-lt"/>
              <a:buAutoNum type="arabicPeriod"/>
            </a:pPr>
            <a:r>
              <a:rPr lang="ru-RU" sz="1000" dirty="0" smtClean="0">
                <a:latin typeface="Times New Roman"/>
                <a:ea typeface="Calibri"/>
              </a:rPr>
              <a:t> </a:t>
            </a:r>
            <a:r>
              <a:rPr lang="ru-RU" sz="1000" dirty="0" smtClean="0"/>
              <a:t>Гартман Т.Н</a:t>
            </a:r>
            <a:r>
              <a:rPr lang="ru-RU" sz="1000" dirty="0" smtClean="0"/>
              <a:t>. - </a:t>
            </a:r>
            <a:r>
              <a:rPr lang="ru-RU" sz="1000" dirty="0" smtClean="0"/>
              <a:t>доктор технических наук, профессор, заведующий кафедрой информатики и компьютерного проектирования ФГБОУ ВО «Российский химико-технологический университет имени Д.И. Менделеева</a:t>
            </a:r>
            <a:r>
              <a:rPr lang="ru-RU" sz="1000" dirty="0" smtClean="0"/>
              <a:t>»; </a:t>
            </a:r>
          </a:p>
          <a:p>
            <a:pPr indent="357188" algn="just">
              <a:buFont typeface="+mj-lt"/>
              <a:buAutoNum type="arabicPeriod"/>
            </a:pPr>
            <a:r>
              <a:rPr lang="ru-RU" sz="1000" dirty="0" smtClean="0"/>
              <a:t> </a:t>
            </a:r>
            <a:r>
              <a:rPr lang="ru-RU" sz="1000" dirty="0" smtClean="0"/>
              <a:t>Князев А.В</a:t>
            </a:r>
            <a:r>
              <a:rPr lang="ru-RU" sz="1000" dirty="0" smtClean="0"/>
              <a:t>. -</a:t>
            </a:r>
            <a:r>
              <a:rPr lang="ru-RU" sz="1000" dirty="0" smtClean="0"/>
              <a:t> сопредседатель  Научного совета Российского профессорского собрания по   химическим наукам, доктор химических наук, профессор, декан химического факультета Национального исследовательского Нижегородского государственного университета им. Н. И. </a:t>
            </a:r>
            <a:r>
              <a:rPr lang="ru-RU" sz="1000" dirty="0" smtClean="0"/>
              <a:t>Лобачевского;</a:t>
            </a:r>
          </a:p>
          <a:p>
            <a:pPr indent="357188" algn="just">
              <a:buFont typeface="+mj-lt"/>
              <a:buAutoNum type="arabicPeriod"/>
            </a:pPr>
            <a:r>
              <a:rPr lang="ru-RU" sz="1000" dirty="0" smtClean="0"/>
              <a:t> </a:t>
            </a:r>
            <a:r>
              <a:rPr lang="ru-RU" sz="1000" dirty="0" smtClean="0"/>
              <a:t>Офицеров Е.Н</a:t>
            </a:r>
            <a:r>
              <a:rPr lang="ru-RU" sz="1000" dirty="0" smtClean="0"/>
              <a:t>. - </a:t>
            </a:r>
            <a:r>
              <a:rPr lang="ru-RU" sz="1000" dirty="0" smtClean="0"/>
              <a:t>доктор химических наук, профессор, декан факультета химико-фармацевтических технологий и биомедицинских препаратов, ФГБОУ ВО «Российский химико-технологический университет имени Д.И. Менделеева</a:t>
            </a:r>
            <a:r>
              <a:rPr lang="ru-RU" sz="1000" dirty="0" smtClean="0"/>
              <a:t>»;  </a:t>
            </a:r>
          </a:p>
          <a:p>
            <a:pPr indent="357188" algn="just">
              <a:buFont typeface="+mj-lt"/>
              <a:buAutoNum type="arabicPeriod"/>
            </a:pPr>
            <a:r>
              <a:rPr lang="ru-RU" sz="1000" dirty="0" smtClean="0"/>
              <a:t> </a:t>
            </a:r>
            <a:r>
              <a:rPr lang="ru-RU" sz="1000" dirty="0" smtClean="0"/>
              <a:t>Пархоменко Ю.Н</a:t>
            </a:r>
            <a:r>
              <a:rPr lang="ru-RU" sz="1000" dirty="0" smtClean="0"/>
              <a:t>. - </a:t>
            </a:r>
            <a:r>
              <a:rPr lang="ru-RU" sz="1000" dirty="0" smtClean="0"/>
              <a:t>доктор физико-математических наук, профессор, заведующий кафедрой Материаловедения Полупроводников и Диэлектриков, директор ЦКП "Материаловедение и металлургия", НИТУ Московский государственный институт стали и сплавов (</a:t>
            </a:r>
            <a:r>
              <a:rPr lang="ru-RU" sz="1000" dirty="0" err="1" smtClean="0"/>
              <a:t>МИСиС</a:t>
            </a:r>
            <a:r>
              <a:rPr lang="ru-RU" sz="1000" dirty="0" smtClean="0"/>
              <a:t>)</a:t>
            </a:r>
            <a:r>
              <a:rPr lang="ru-RU" sz="1000" dirty="0" smtClean="0"/>
              <a:t>;  </a:t>
            </a:r>
          </a:p>
          <a:p>
            <a:pPr indent="357188" algn="just">
              <a:buFont typeface="+mj-lt"/>
              <a:buAutoNum type="arabicPeriod"/>
            </a:pPr>
            <a:r>
              <a:rPr lang="ru-RU" sz="1000" dirty="0" smtClean="0"/>
              <a:t>Таланов </a:t>
            </a:r>
            <a:r>
              <a:rPr lang="ru-RU" sz="1000" dirty="0" smtClean="0"/>
              <a:t>В.М</a:t>
            </a:r>
            <a:r>
              <a:rPr lang="ru-RU" sz="1000" dirty="0" smtClean="0"/>
              <a:t>. - </a:t>
            </a:r>
            <a:r>
              <a:rPr lang="ru-RU" sz="1000" dirty="0" smtClean="0"/>
              <a:t>доктор химических наук, профессор, заведующий кафедрой общей и неорганической химии ФГБОУ ВО Южно-Российский государственный политехнический университет (НПИ) им. М.И. Платова</a:t>
            </a:r>
            <a:r>
              <a:rPr lang="ru-RU" sz="1000" dirty="0" smtClean="0"/>
              <a:t> ;</a:t>
            </a:r>
          </a:p>
          <a:p>
            <a:pPr indent="357188" algn="just">
              <a:buFont typeface="+mj-lt"/>
              <a:buAutoNum type="arabicPeriod"/>
            </a:pPr>
            <a:r>
              <a:rPr lang="ru-RU" sz="1000" dirty="0" smtClean="0"/>
              <a:t> </a:t>
            </a:r>
            <a:r>
              <a:rPr lang="ru-RU" sz="1000" dirty="0" err="1" smtClean="0"/>
              <a:t>Филичкина</a:t>
            </a:r>
            <a:r>
              <a:rPr lang="ru-RU" sz="1000" dirty="0" smtClean="0"/>
              <a:t> В.А</a:t>
            </a:r>
            <a:r>
              <a:rPr lang="ru-RU" sz="1000" dirty="0" smtClean="0"/>
              <a:t>. - </a:t>
            </a:r>
            <a:r>
              <a:rPr lang="ru-RU" sz="1000" dirty="0" smtClean="0"/>
              <a:t>доктор химических наук, проректор по научной работе, руководитель Центра коллективного пользования, заведующий кафедрой Общей химической технологии Московской государственной академии химической технологии им. М.В. Ломоносова</a:t>
            </a:r>
            <a:r>
              <a:rPr lang="ru-RU" sz="1000" dirty="0" smtClean="0"/>
              <a:t>; </a:t>
            </a:r>
          </a:p>
          <a:p>
            <a:pPr indent="357188" algn="just">
              <a:buFont typeface="+mj-lt"/>
              <a:buAutoNum type="arabicPeriod"/>
            </a:pPr>
            <a:r>
              <a:rPr lang="ru-RU" sz="1000" dirty="0" err="1" smtClean="0"/>
              <a:t>Штильман</a:t>
            </a:r>
            <a:r>
              <a:rPr lang="ru-RU" sz="1000" dirty="0" smtClean="0"/>
              <a:t> </a:t>
            </a:r>
            <a:r>
              <a:rPr lang="ru-RU" sz="1000" dirty="0" smtClean="0"/>
              <a:t>М.И</a:t>
            </a:r>
            <a:r>
              <a:rPr lang="ru-RU" sz="1000" dirty="0" smtClean="0"/>
              <a:t>. - </a:t>
            </a:r>
            <a:r>
              <a:rPr lang="ru-RU" sz="1000" dirty="0" smtClean="0"/>
              <a:t>доктор химических наук, профессор, профессор кафедры химии и технологии высокомолекулярных соединений ФГБОУ ВО «Российский химико-технологический университет имени Д.И. Менделеева</a:t>
            </a:r>
            <a:r>
              <a:rPr lang="ru-RU" sz="1000" dirty="0" smtClean="0"/>
              <a:t>». </a:t>
            </a:r>
          </a:p>
          <a:p>
            <a:pPr indent="357188" algn="just"/>
            <a:r>
              <a:rPr lang="ru-RU" sz="1000" dirty="0" smtClean="0"/>
              <a:t>Установить </a:t>
            </a:r>
            <a:r>
              <a:rPr lang="ru-RU" sz="1000" dirty="0"/>
              <a:t>ежемесячную периодичность </a:t>
            </a:r>
            <a:r>
              <a:rPr lang="ru-RU" sz="1000" dirty="0" smtClean="0"/>
              <a:t> издания серии </a:t>
            </a:r>
            <a:r>
              <a:rPr lang="ru-RU" sz="1000" dirty="0" smtClean="0"/>
              <a:t>«Химические </a:t>
            </a:r>
            <a:r>
              <a:rPr lang="ru-RU" sz="1000" dirty="0" smtClean="0"/>
              <a:t>Науки». </a:t>
            </a:r>
            <a:endParaRPr lang="ru-RU" sz="1000" dirty="0"/>
          </a:p>
          <a:p>
            <a:pPr algn="ctr"/>
            <a:r>
              <a:rPr lang="ru-RU" sz="1000" b="1" dirty="0"/>
              <a:t>Постановление принято единогласно.</a:t>
            </a:r>
            <a:endParaRPr lang="ru-RU" sz="1000" dirty="0"/>
          </a:p>
          <a:p>
            <a:pPr indent="357188" algn="just"/>
            <a:r>
              <a:rPr lang="ru-RU" sz="1000" dirty="0" smtClean="0"/>
              <a:t>. </a:t>
            </a:r>
            <a:endParaRPr lang="ru-RU" sz="1000" dirty="0" smtClean="0"/>
          </a:p>
        </p:txBody>
      </p:sp>
    </p:spTree>
    <p:extLst>
      <p:ext uri="{BB962C8B-B14F-4D97-AF65-F5344CB8AC3E}">
        <p14:creationId xmlns="" xmlns:p14="http://schemas.microsoft.com/office/powerpoint/2010/main" val="9805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985512" cy="638872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Обсуждение и решение вопросов </a:t>
            </a:r>
            <a:r>
              <a:rPr lang="ru-RU" sz="1400" b="1" dirty="0"/>
              <a:t>5-10 Повестки заседания  Научного совета </a:t>
            </a:r>
            <a:r>
              <a:rPr lang="ru-RU" sz="1400" b="1" dirty="0" smtClean="0"/>
              <a:t>по </a:t>
            </a:r>
            <a:r>
              <a:rPr lang="ru-RU" sz="1400" b="1" dirty="0" smtClean="0"/>
              <a:t>Химическим  </a:t>
            </a:r>
            <a:r>
              <a:rPr lang="ru-RU" sz="1400" b="1" dirty="0" smtClean="0"/>
              <a:t>Наукам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12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1096976"/>
            <a:ext cx="8620125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1000" b="1" dirty="0"/>
              <a:t>По вопросам 5-10 Повестки заседания  Научного совета по </a:t>
            </a:r>
            <a:r>
              <a:rPr lang="ru-RU" sz="1000" b="1" dirty="0" smtClean="0"/>
              <a:t>Химическим </a:t>
            </a:r>
            <a:r>
              <a:rPr lang="ru-RU" sz="1000" b="1" dirty="0" smtClean="0"/>
              <a:t>Наукам  были </a:t>
            </a:r>
            <a:r>
              <a:rPr lang="ru-RU" sz="1000" b="1" dirty="0"/>
              <a:t>заслушаны:</a:t>
            </a:r>
            <a:r>
              <a:rPr lang="ru-RU" sz="1000" dirty="0"/>
              <a:t> доклад Гриба В.В., доктора юридических наук, профессора, председателя Российского профессорского собрания; выступления сопредседателя ООО РПС Мацкевича И.М.; сопредседателей Научного Совета по </a:t>
            </a:r>
            <a:r>
              <a:rPr lang="ru-RU" sz="1000" dirty="0" smtClean="0"/>
              <a:t>Химическим </a:t>
            </a:r>
            <a:r>
              <a:rPr lang="ru-RU" sz="1000" dirty="0" smtClean="0"/>
              <a:t>Наукам  - Краева И.А.; Александрова О.В. выступления </a:t>
            </a:r>
            <a:r>
              <a:rPr lang="ru-RU" sz="1000" dirty="0"/>
              <a:t>членов Научного Совета  </a:t>
            </a:r>
            <a:r>
              <a:rPr lang="ru-RU" sz="1000" dirty="0" smtClean="0"/>
              <a:t>Михеева Н.Ф.;  Попова Т.Г.; </a:t>
            </a:r>
            <a:r>
              <a:rPr lang="ru-RU" sz="1000" dirty="0" err="1" smtClean="0"/>
              <a:t>Узенева</a:t>
            </a:r>
            <a:r>
              <a:rPr lang="ru-RU" sz="1000" dirty="0" smtClean="0"/>
              <a:t>  Е.С. </a:t>
            </a:r>
            <a:endParaRPr lang="ru-RU" sz="1000" dirty="0"/>
          </a:p>
          <a:p>
            <a:pPr indent="180975" algn="just"/>
            <a:r>
              <a:rPr lang="ru-RU" sz="1000" b="1" dirty="0"/>
              <a:t>Принято постановление: </a:t>
            </a:r>
            <a:endParaRPr lang="ru-RU" sz="1000" dirty="0"/>
          </a:p>
          <a:p>
            <a:pPr indent="180975" algn="just"/>
            <a:r>
              <a:rPr lang="ru-RU" sz="1000" b="1" dirty="0"/>
              <a:t>А.</a:t>
            </a:r>
            <a:r>
              <a:rPr lang="ru-RU" sz="1000" dirty="0"/>
              <a:t>Создать рабочие группы из состава Членов научного Совета по </a:t>
            </a:r>
            <a:r>
              <a:rPr lang="ru-RU" sz="1000" dirty="0" smtClean="0"/>
              <a:t>Химическим </a:t>
            </a:r>
            <a:r>
              <a:rPr lang="ru-RU" sz="1000" dirty="0" smtClean="0"/>
              <a:t>Наукам  по </a:t>
            </a:r>
            <a:r>
              <a:rPr lang="ru-RU" sz="1000" dirty="0"/>
              <a:t>основным направлениям деятельности и утвердить в них следующих  руководителей (пп.5-10):</a:t>
            </a:r>
          </a:p>
          <a:p>
            <a:pPr lvl="0" indent="180975" algn="just"/>
            <a:r>
              <a:rPr lang="ru-RU" sz="1000" dirty="0" smtClean="0"/>
              <a:t>5.По </a:t>
            </a:r>
            <a:r>
              <a:rPr lang="ru-RU" sz="1000" dirty="0"/>
              <a:t>оценке  уровня  развития и состояния  российских  химических наук и образования, международных тенденций  развития химических наук и образования </a:t>
            </a:r>
            <a:r>
              <a:rPr lang="ru-RU" sz="1000" dirty="0" smtClean="0"/>
              <a:t>– </a:t>
            </a:r>
            <a:r>
              <a:rPr lang="ru-RU" sz="1000" b="1" dirty="0" smtClean="0"/>
              <a:t> </a:t>
            </a:r>
            <a:r>
              <a:rPr lang="ru-RU" sz="1000" b="1" dirty="0" err="1" smtClean="0"/>
              <a:t>Мажуга</a:t>
            </a:r>
            <a:r>
              <a:rPr lang="ru-RU" sz="1000" b="1" dirty="0" smtClean="0"/>
              <a:t> Александр Георгиевич, </a:t>
            </a:r>
            <a:r>
              <a:rPr lang="ru-RU" sz="1000" dirty="0" smtClean="0"/>
              <a:t> </a:t>
            </a:r>
            <a:r>
              <a:rPr lang="ru-RU" sz="1000" dirty="0" smtClean="0"/>
              <a:t>сопредседатель  Научного совета Российского профессорского собрания по химическим наукам, доктор химических наук, и.о. ректора ФГБУ ВО «Российский химико-технологический университет имени Д.И. Менделеева</a:t>
            </a:r>
            <a:r>
              <a:rPr lang="ru-RU" sz="1000" dirty="0" smtClean="0"/>
              <a:t>»</a:t>
            </a:r>
            <a:r>
              <a:rPr lang="ru-RU" sz="1000" dirty="0" smtClean="0"/>
              <a:t>; </a:t>
            </a:r>
            <a:endParaRPr lang="ru-RU" sz="1000" dirty="0"/>
          </a:p>
          <a:p>
            <a:pPr lvl="0" indent="180975" algn="just"/>
            <a:r>
              <a:rPr lang="ru-RU" sz="1000" dirty="0"/>
              <a:t>  </a:t>
            </a:r>
            <a:r>
              <a:rPr lang="ru-RU" sz="1000" dirty="0" smtClean="0"/>
              <a:t>6. По </a:t>
            </a:r>
            <a:r>
              <a:rPr lang="ru-RU" sz="1000" dirty="0"/>
              <a:t>вопросам  разработки  законопроектов, проектов федеральных целевых  программ в части, касающейся  российских </a:t>
            </a:r>
            <a:r>
              <a:rPr lang="ru-RU" sz="1000" dirty="0" err="1" smtClean="0"/>
              <a:t>Филолгических</a:t>
            </a:r>
            <a:r>
              <a:rPr lang="ru-RU" sz="1000" dirty="0" smtClean="0"/>
              <a:t> Наук и </a:t>
            </a:r>
            <a:r>
              <a:rPr lang="ru-RU" sz="1000" dirty="0"/>
              <a:t>образования, а также  по совершенствованию  правового регулирования  науки и образования  в Российской Федерации,  разработка федеральных государственных образовательных стандартов </a:t>
            </a:r>
            <a:r>
              <a:rPr lang="ru-RU" sz="1000" dirty="0" smtClean="0"/>
              <a:t>– </a:t>
            </a:r>
            <a:r>
              <a:rPr lang="ru-RU" sz="1000" b="1" dirty="0" smtClean="0"/>
              <a:t>Князев Александр Владимирович,</a:t>
            </a:r>
            <a:r>
              <a:rPr lang="ru-RU" sz="1000" dirty="0" smtClean="0"/>
              <a:t>  сопредседатель  </a:t>
            </a:r>
            <a:r>
              <a:rPr lang="ru-RU" sz="1000" dirty="0" smtClean="0"/>
              <a:t>Научного совета Российского профессорского собрания по   химическим наукам, доктор химических наук, профессор, декан химического факультета Национального исследовательского Нижегородского государственного университета им. Н. И. </a:t>
            </a:r>
            <a:r>
              <a:rPr lang="ru-RU" sz="1000" dirty="0" smtClean="0"/>
              <a:t>Лобачевского</a:t>
            </a:r>
            <a:r>
              <a:rPr lang="ru-RU" sz="1000" dirty="0" smtClean="0"/>
              <a:t>;</a:t>
            </a:r>
            <a:endParaRPr lang="ru-RU" sz="1000" dirty="0"/>
          </a:p>
          <a:p>
            <a:pPr lvl="0" indent="180975" algn="just"/>
            <a:r>
              <a:rPr lang="ru-RU" sz="1000" dirty="0"/>
              <a:t>  </a:t>
            </a:r>
            <a:r>
              <a:rPr lang="ru-RU" sz="1000" dirty="0" smtClean="0"/>
              <a:t>7. По </a:t>
            </a:r>
            <a:r>
              <a:rPr lang="ru-RU" sz="1000" dirty="0"/>
              <a:t>аттестации  научных и научно-педагогических работников в области химических наук и  по переподготовке  и повышению квалификации научных кадров в области </a:t>
            </a:r>
            <a:r>
              <a:rPr lang="ru-RU" sz="1000" dirty="0" smtClean="0"/>
              <a:t>Химических </a:t>
            </a:r>
            <a:r>
              <a:rPr lang="ru-RU" sz="1000" dirty="0" smtClean="0"/>
              <a:t>Наук – </a:t>
            </a:r>
            <a:r>
              <a:rPr lang="ru-RU" sz="1000" b="1" dirty="0" err="1" smtClean="0"/>
              <a:t>Аблесимов</a:t>
            </a:r>
            <a:r>
              <a:rPr lang="ru-RU" sz="1000" b="1" dirty="0" smtClean="0"/>
              <a:t> Николай Евгеньевич,</a:t>
            </a:r>
            <a:r>
              <a:rPr lang="ru-RU" sz="1000" dirty="0" smtClean="0"/>
              <a:t> доктор </a:t>
            </a:r>
            <a:r>
              <a:rPr lang="ru-RU" sz="1000" dirty="0" smtClean="0"/>
              <a:t>химических наук, профессор, советник генерального директора ОАО ГК «Базальтовые проекты» по </a:t>
            </a:r>
            <a:r>
              <a:rPr lang="ru-RU" sz="1000" dirty="0" smtClean="0"/>
              <a:t>науке</a:t>
            </a:r>
            <a:r>
              <a:rPr lang="ru-RU" sz="1000" dirty="0" smtClean="0"/>
              <a:t>;</a:t>
            </a:r>
            <a:endParaRPr lang="ru-RU" sz="1000" dirty="0"/>
          </a:p>
          <a:p>
            <a:pPr lvl="0" indent="180975" algn="just"/>
            <a:r>
              <a:rPr lang="ru-RU" sz="1000" dirty="0"/>
              <a:t>  </a:t>
            </a:r>
            <a:r>
              <a:rPr lang="ru-RU" sz="1000" dirty="0" smtClean="0"/>
              <a:t>8. По </a:t>
            </a:r>
            <a:r>
              <a:rPr lang="ru-RU" sz="1000" dirty="0"/>
              <a:t>профессионально-общественной  аккредитации и сертификации основных  профессиональных образовательных программ по </a:t>
            </a:r>
            <a:r>
              <a:rPr lang="ru-RU" sz="1000" dirty="0" smtClean="0"/>
              <a:t>Химическим </a:t>
            </a:r>
            <a:r>
              <a:rPr lang="ru-RU" sz="1000" dirty="0" smtClean="0"/>
              <a:t>Наукам</a:t>
            </a:r>
            <a:r>
              <a:rPr lang="ru-RU" sz="1000" dirty="0"/>
              <a:t>, дополнительных профессиональных  программ по </a:t>
            </a:r>
            <a:r>
              <a:rPr lang="ru-RU" sz="1000" dirty="0" smtClean="0"/>
              <a:t>Химическим </a:t>
            </a:r>
            <a:r>
              <a:rPr lang="ru-RU" sz="1000" dirty="0" smtClean="0"/>
              <a:t>Наукам </a:t>
            </a:r>
            <a:r>
              <a:rPr lang="ru-RU" sz="1000" b="1" dirty="0" smtClean="0"/>
              <a:t>– </a:t>
            </a:r>
            <a:r>
              <a:rPr lang="ru-RU" sz="1000" b="1" dirty="0" smtClean="0"/>
              <a:t>Офицеров Евгений Николаевич,</a:t>
            </a:r>
            <a:r>
              <a:rPr lang="ru-RU" sz="1000" dirty="0" smtClean="0"/>
              <a:t> доктор </a:t>
            </a:r>
            <a:r>
              <a:rPr lang="ru-RU" sz="1000" dirty="0" smtClean="0"/>
              <a:t>химических наук, профессор, декан факультета химико-фармацевтических технологий и биомедицинских препаратов, ФГБОУ ВО «Российский химико-технологический университет имени Д.И. </a:t>
            </a:r>
            <a:r>
              <a:rPr lang="ru-RU" sz="1000" dirty="0" smtClean="0"/>
              <a:t>Менделеева</a:t>
            </a:r>
            <a:r>
              <a:rPr lang="ru-RU" sz="1000" dirty="0" smtClean="0"/>
              <a:t>; </a:t>
            </a:r>
            <a:endParaRPr lang="ru-RU" sz="1000" dirty="0"/>
          </a:p>
          <a:p>
            <a:pPr lvl="0" indent="180975" algn="just"/>
            <a:r>
              <a:rPr lang="ru-RU" sz="1000" dirty="0"/>
              <a:t> </a:t>
            </a:r>
            <a:r>
              <a:rPr lang="ru-RU" sz="1000" dirty="0" smtClean="0"/>
              <a:t>9. </a:t>
            </a:r>
            <a:r>
              <a:rPr lang="ru-RU" sz="1000" dirty="0"/>
              <a:t>По  аккредитации научных периодических изданий  по </a:t>
            </a:r>
            <a:r>
              <a:rPr lang="ru-RU" sz="1000" dirty="0" smtClean="0"/>
              <a:t>Химическим </a:t>
            </a:r>
            <a:r>
              <a:rPr lang="ru-RU" sz="1000" dirty="0" smtClean="0"/>
              <a:t>Наукам </a:t>
            </a:r>
            <a:r>
              <a:rPr lang="ru-RU" sz="1000" dirty="0"/>
              <a:t>и их </a:t>
            </a:r>
            <a:r>
              <a:rPr lang="ru-RU" sz="1000" dirty="0" err="1"/>
              <a:t>рейтингование</a:t>
            </a:r>
            <a:r>
              <a:rPr lang="ru-RU" sz="1000" dirty="0"/>
              <a:t>, </a:t>
            </a:r>
            <a:r>
              <a:rPr lang="ru-RU" sz="1000" dirty="0" err="1"/>
              <a:t>рэнкингование</a:t>
            </a:r>
            <a:r>
              <a:rPr lang="ru-RU" sz="1000" dirty="0"/>
              <a:t> </a:t>
            </a:r>
            <a:r>
              <a:rPr lang="ru-RU" sz="1000" dirty="0" smtClean="0"/>
              <a:t>- </a:t>
            </a:r>
            <a:r>
              <a:rPr lang="ru-RU" sz="1000" b="1" dirty="0" smtClean="0"/>
              <a:t>Фомичев Валерий Вячеславович,</a:t>
            </a:r>
            <a:r>
              <a:rPr lang="ru-RU" sz="1000" dirty="0" smtClean="0"/>
              <a:t> </a:t>
            </a:r>
            <a:r>
              <a:rPr lang="ru-RU" sz="1000" dirty="0" smtClean="0"/>
              <a:t>доктор химических наук, проректор по научной работе, руководитель Центра коллективного пользования, заведующий кафедрой Общей химической технологии Московской государственной академии химической технологии им. М.В. Ломоносова</a:t>
            </a:r>
            <a:r>
              <a:rPr lang="ru-RU" sz="1000" dirty="0" smtClean="0"/>
              <a:t>;</a:t>
            </a:r>
            <a:endParaRPr lang="ru-RU" sz="1000" dirty="0"/>
          </a:p>
          <a:p>
            <a:pPr indent="180975" algn="just"/>
            <a:r>
              <a:rPr lang="ru-RU" sz="1000" dirty="0" smtClean="0"/>
              <a:t>10.  </a:t>
            </a:r>
            <a:r>
              <a:rPr lang="ru-RU" sz="1000" dirty="0"/>
              <a:t>По оценке  качества  учебных изданий и присвоение  грифов РПС </a:t>
            </a:r>
            <a:r>
              <a:rPr lang="ru-RU" sz="1000" dirty="0" smtClean="0"/>
              <a:t>- </a:t>
            </a:r>
            <a:r>
              <a:rPr lang="ru-RU" sz="1000" b="1" dirty="0" smtClean="0"/>
              <a:t>Щербина Анна Анатольевна,</a:t>
            </a:r>
            <a:r>
              <a:rPr lang="ru-RU" sz="1000" dirty="0" smtClean="0"/>
              <a:t> доктор </a:t>
            </a:r>
            <a:r>
              <a:rPr lang="ru-RU" sz="1000" dirty="0" smtClean="0"/>
              <a:t>химических наук, проректор по науке ФГБОУ ВО «Российский химико-технологический университет имени Д.И. Менделеева», </a:t>
            </a:r>
            <a:r>
              <a:rPr lang="ru-RU" sz="1000" dirty="0" smtClean="0"/>
              <a:t>; </a:t>
            </a:r>
            <a:endParaRPr lang="ru-RU" sz="1000" dirty="0"/>
          </a:p>
          <a:p>
            <a:pPr indent="180975" algn="just"/>
            <a:r>
              <a:rPr lang="ru-RU" sz="1000" b="1" dirty="0"/>
              <a:t>Б. </a:t>
            </a:r>
            <a:r>
              <a:rPr lang="ru-RU" sz="1000" dirty="0"/>
              <a:t>Руководителям рабочих групп установить оперативное взаимодействие  с университетами, НИИ, в составе  которых состоят подразделения, решающие задачи, возложенные на  рабочие группы Научного Совета по </a:t>
            </a:r>
            <a:r>
              <a:rPr lang="ru-RU" sz="1000" dirty="0" smtClean="0"/>
              <a:t>Химическим </a:t>
            </a:r>
            <a:r>
              <a:rPr lang="ru-RU" sz="1000" dirty="0" smtClean="0"/>
              <a:t>Наукам.  </a:t>
            </a:r>
            <a:r>
              <a:rPr lang="ru-RU" sz="1000" dirty="0"/>
              <a:t>Определить порядок планирования  и организации исполнения задач и планов практической деятельности.</a:t>
            </a:r>
          </a:p>
          <a:p>
            <a:pPr indent="180975" algn="just"/>
            <a:r>
              <a:rPr lang="ru-RU" sz="1000" b="1" dirty="0"/>
              <a:t>В.</a:t>
            </a:r>
            <a:r>
              <a:rPr lang="ru-RU" sz="1000" dirty="0"/>
              <a:t>  Ввести в практику деятельности  Научного Совета по </a:t>
            </a:r>
            <a:r>
              <a:rPr lang="ru-RU" sz="1000" dirty="0" smtClean="0"/>
              <a:t> </a:t>
            </a:r>
            <a:r>
              <a:rPr lang="ru-RU" sz="1000" dirty="0" smtClean="0"/>
              <a:t>Химическим </a:t>
            </a:r>
            <a:r>
              <a:rPr lang="ru-RU" sz="1000" dirty="0" smtClean="0"/>
              <a:t>Наукам  регулярное </a:t>
            </a:r>
            <a:r>
              <a:rPr lang="ru-RU" sz="1000" dirty="0"/>
              <a:t>заслушивание и обмен опытом деятельности  рабочих групп.</a:t>
            </a:r>
          </a:p>
          <a:p>
            <a:pPr algn="ctr"/>
            <a:r>
              <a:rPr lang="ru-RU" sz="1400" b="1" dirty="0"/>
              <a:t>Постановление принято: </a:t>
            </a:r>
            <a:r>
              <a:rPr lang="ru-RU" sz="1400" b="1" i="1" dirty="0"/>
              <a:t>единогласно</a:t>
            </a:r>
            <a:r>
              <a:rPr lang="ru-RU" sz="1400" b="1" i="1" dirty="0" smtClean="0"/>
              <a:t>.</a:t>
            </a:r>
          </a:p>
          <a:p>
            <a:pPr algn="ctr"/>
            <a:endParaRPr lang="ru-RU" sz="1400" b="1" i="1" dirty="0" smtClean="0"/>
          </a:p>
          <a:p>
            <a:pPr algn="ctr"/>
            <a:endParaRPr lang="ru-RU" sz="1400" b="1" i="1" dirty="0" smtClean="0"/>
          </a:p>
          <a:p>
            <a:pPr algn="ctr"/>
            <a:endParaRPr lang="ru-RU" sz="1400" b="1" i="1" dirty="0" smtClean="0"/>
          </a:p>
          <a:p>
            <a:pPr algn="ctr"/>
            <a:endParaRPr lang="ru-RU" sz="1400" b="1" i="1" dirty="0" smtClean="0"/>
          </a:p>
          <a:p>
            <a:pPr algn="ctr"/>
            <a:endParaRPr lang="ru-RU" sz="1400" b="1" i="1" dirty="0" smtClean="0"/>
          </a:p>
          <a:p>
            <a:pPr algn="ctr"/>
            <a:endParaRPr lang="ru-RU" sz="1400" b="1" i="1" dirty="0" smtClean="0"/>
          </a:p>
          <a:p>
            <a:pPr algn="ctr"/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1950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1600" b="1" dirty="0"/>
              <a:t>11.Выборы  ответственного  секретаря Научного совета  по </a:t>
            </a:r>
            <a:r>
              <a:rPr lang="ru-RU" sz="1600" b="1" dirty="0" smtClean="0"/>
              <a:t>Химическим </a:t>
            </a:r>
            <a:r>
              <a:rPr lang="ru-RU" sz="1600" b="1" dirty="0" smtClean="0"/>
              <a:t>Наукам 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13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5951" y="1109282"/>
            <a:ext cx="795654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1400" dirty="0" smtClean="0"/>
              <a:t>С информацией о порядке выдвижения и избрания  Ответственного секретаря научного Совета по Химическим наукам выступил </a:t>
            </a:r>
            <a:r>
              <a:rPr lang="ru-RU" sz="1400" b="1" dirty="0" smtClean="0"/>
              <a:t>Гриб Владислав Валерьевич</a:t>
            </a:r>
            <a:r>
              <a:rPr lang="ru-RU" sz="1400" dirty="0" smtClean="0"/>
              <a:t>, доктор юридических наук, профессор, председатель Российского профессорского собрания. </a:t>
            </a:r>
          </a:p>
          <a:p>
            <a:pPr indent="180975" algn="just"/>
            <a:r>
              <a:rPr lang="ru-RU" sz="1400" b="1" dirty="0" smtClean="0"/>
              <a:t>Выступили: Александрова  Ольга  Викторовна</a:t>
            </a:r>
            <a:r>
              <a:rPr lang="ru-RU" sz="1400" dirty="0" smtClean="0"/>
              <a:t>, сопредседатель Научного Совета по </a:t>
            </a:r>
            <a:r>
              <a:rPr lang="ru-RU" sz="1400" dirty="0" smtClean="0"/>
              <a:t>Химическим </a:t>
            </a:r>
            <a:r>
              <a:rPr lang="ru-RU" sz="1400" dirty="0" smtClean="0"/>
              <a:t>Наукам, </a:t>
            </a:r>
            <a:r>
              <a:rPr lang="ru-RU" sz="1400" dirty="0" err="1" smtClean="0"/>
              <a:t>д.филол.н</a:t>
            </a:r>
            <a:r>
              <a:rPr lang="ru-RU" sz="1400" dirty="0" smtClean="0"/>
              <a:t>., профессор, сопредседатель Научного совета по </a:t>
            </a:r>
            <a:r>
              <a:rPr lang="ru-RU" sz="1400" dirty="0" smtClean="0"/>
              <a:t>Химическим </a:t>
            </a:r>
            <a:r>
              <a:rPr lang="ru-RU" sz="1400" dirty="0" smtClean="0"/>
              <a:t>наукам Российского профессорского собрания, зав.кафедрой  МГУ имени М.В.Ломоносова;</a:t>
            </a:r>
            <a:r>
              <a:rPr lang="ru-RU" sz="1400" b="1" dirty="0" smtClean="0"/>
              <a:t> Краева  Ирина Аркадьевна</a:t>
            </a:r>
            <a:r>
              <a:rPr lang="ru-RU" sz="1400" dirty="0" smtClean="0"/>
              <a:t>, сопредседатель Научного Совета по </a:t>
            </a:r>
            <a:r>
              <a:rPr lang="ru-RU" sz="1400" dirty="0" smtClean="0"/>
              <a:t>Химическим </a:t>
            </a:r>
            <a:r>
              <a:rPr lang="ru-RU" sz="1400" dirty="0" smtClean="0"/>
              <a:t>Наукам, </a:t>
            </a:r>
            <a:r>
              <a:rPr lang="ru-RU" sz="1400" dirty="0" err="1" smtClean="0"/>
              <a:t>д.филол.н</a:t>
            </a:r>
            <a:r>
              <a:rPr lang="ru-RU" sz="1400" dirty="0" smtClean="0"/>
              <a:t>., профессор, сопредседатель  Научного совета по </a:t>
            </a:r>
            <a:r>
              <a:rPr lang="ru-RU" sz="1400" dirty="0" smtClean="0"/>
              <a:t>Химическим </a:t>
            </a:r>
            <a:r>
              <a:rPr lang="ru-RU" sz="1400" dirty="0" smtClean="0"/>
              <a:t>наукам РПС, ректор Московского государственного лингвистического  университета;</a:t>
            </a:r>
          </a:p>
          <a:p>
            <a:pPr indent="180975" algn="just"/>
            <a:r>
              <a:rPr lang="ru-RU" sz="1400" b="1" dirty="0" smtClean="0"/>
              <a:t>Панарин Андрей Александрович</a:t>
            </a:r>
            <a:r>
              <a:rPr lang="ru-RU" sz="1400" dirty="0" smtClean="0"/>
              <a:t>, доктор экономических наук, руководитель Аппарата Российского профессорского собрания.</a:t>
            </a:r>
          </a:p>
          <a:p>
            <a:pPr indent="180975" algn="just"/>
            <a:r>
              <a:rPr lang="ru-RU" sz="1400" dirty="0" smtClean="0"/>
              <a:t>Для избрания Ответственного секретаря Научного Совета по </a:t>
            </a:r>
            <a:r>
              <a:rPr lang="ru-RU" sz="1400" dirty="0" smtClean="0"/>
              <a:t>Химическим </a:t>
            </a:r>
            <a:r>
              <a:rPr lang="ru-RU" sz="1400" dirty="0" smtClean="0"/>
              <a:t>Наукам   была предложена кандидатура </a:t>
            </a:r>
            <a:r>
              <a:rPr lang="ru-RU" sz="1400" dirty="0" smtClean="0"/>
              <a:t>доктора </a:t>
            </a:r>
            <a:r>
              <a:rPr lang="ru-RU" sz="1400" dirty="0" smtClean="0"/>
              <a:t>химических наук, </a:t>
            </a:r>
            <a:r>
              <a:rPr lang="ru-RU" sz="1400" dirty="0" smtClean="0"/>
              <a:t>профессора, профессора </a:t>
            </a:r>
            <a:r>
              <a:rPr lang="ru-RU" sz="1400" dirty="0" smtClean="0"/>
              <a:t>кафедры химии и технологии высокомолекулярных соединений ФГБОУ ВО «Российский химико-технологический университет имени Д.И. Менделеева</a:t>
            </a:r>
            <a:r>
              <a:rPr lang="ru-RU" sz="1400" dirty="0" smtClean="0"/>
              <a:t>»</a:t>
            </a:r>
            <a:r>
              <a:rPr lang="ru-RU" sz="1400" dirty="0" smtClean="0"/>
              <a:t> </a:t>
            </a:r>
            <a:r>
              <a:rPr lang="ru-RU" sz="1400" b="1" dirty="0" err="1" smtClean="0"/>
              <a:t>Штильмана</a:t>
            </a:r>
            <a:r>
              <a:rPr lang="ru-RU" sz="1400" b="1" dirty="0" smtClean="0"/>
              <a:t> Михаила </a:t>
            </a:r>
            <a:r>
              <a:rPr lang="ru-RU" sz="1400" b="1" dirty="0" err="1" smtClean="0"/>
              <a:t>Исаковича</a:t>
            </a:r>
            <a:r>
              <a:rPr lang="ru-RU" sz="1400" b="1" dirty="0" smtClean="0"/>
              <a:t>.</a:t>
            </a:r>
            <a:endParaRPr lang="ru-RU" sz="1400" dirty="0" smtClean="0"/>
          </a:p>
          <a:p>
            <a:pPr indent="180975" algn="just"/>
            <a:r>
              <a:rPr lang="ru-RU" sz="1400" b="1" dirty="0" smtClean="0"/>
              <a:t>Постановили:</a:t>
            </a:r>
            <a:endParaRPr lang="ru-RU" sz="1400" dirty="0" smtClean="0"/>
          </a:p>
          <a:p>
            <a:pPr indent="180975" algn="just"/>
            <a:r>
              <a:rPr lang="ru-RU" sz="1400" dirty="0" smtClean="0"/>
              <a:t>Избрать Ответственным секретарем Научного Совета по </a:t>
            </a:r>
            <a:r>
              <a:rPr lang="ru-RU" sz="1400" dirty="0" smtClean="0"/>
              <a:t>Химическим </a:t>
            </a:r>
            <a:r>
              <a:rPr lang="ru-RU" sz="1400" dirty="0" smtClean="0"/>
              <a:t>Наукам   члена Российского Профессорского Собрания, </a:t>
            </a:r>
            <a:r>
              <a:rPr lang="ru-RU" sz="1400" b="1" dirty="0" err="1" smtClean="0"/>
              <a:t>Штильмана</a:t>
            </a:r>
            <a:r>
              <a:rPr lang="ru-RU" sz="1400" b="1" dirty="0" smtClean="0"/>
              <a:t> Михаила </a:t>
            </a:r>
            <a:r>
              <a:rPr lang="ru-RU" sz="1400" b="1" dirty="0" err="1" smtClean="0"/>
              <a:t>Исаковича</a:t>
            </a:r>
            <a:r>
              <a:rPr lang="ru-RU" sz="1400" b="1" dirty="0" smtClean="0"/>
              <a:t>, </a:t>
            </a:r>
            <a:r>
              <a:rPr lang="ru-RU" sz="1400" dirty="0" smtClean="0"/>
              <a:t>доктора химических наук, профессора, профессора кафедры химии и технологии высокомолекулярных соединений ФГБОУ ВО «Российский химико-технологический университет имени Д.И. Менделеева»</a:t>
            </a:r>
            <a:r>
              <a:rPr lang="ru-RU" sz="1400" b="1" dirty="0" smtClean="0"/>
              <a:t> </a:t>
            </a:r>
            <a:r>
              <a:rPr lang="ru-RU" sz="1400" dirty="0" smtClean="0"/>
              <a:t>. </a:t>
            </a:r>
            <a:endParaRPr lang="ru-RU" sz="1400" dirty="0" smtClean="0"/>
          </a:p>
          <a:p>
            <a:pPr indent="180975" algn="ctr"/>
            <a:r>
              <a:rPr lang="ru-RU" sz="1400" b="1" dirty="0" smtClean="0"/>
              <a:t>Постановление принято: </a:t>
            </a:r>
            <a:r>
              <a:rPr lang="ru-RU" sz="1400" b="1" i="1" dirty="0" smtClean="0"/>
              <a:t>единогласно.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7820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12. Обсуждение Резолюции Научного совета </a:t>
            </a:r>
            <a:r>
              <a:rPr lang="ru-RU" sz="2000" b="1" dirty="0" smtClean="0"/>
              <a:t>по </a:t>
            </a:r>
            <a:r>
              <a:rPr lang="ru-RU" sz="2000" b="1" dirty="0" smtClean="0"/>
              <a:t>Химическим  </a:t>
            </a:r>
            <a:r>
              <a:rPr lang="ru-RU" sz="2000" b="1" dirty="0" smtClean="0"/>
              <a:t>Наукам.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14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5774" y="1095256"/>
            <a:ext cx="811530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 </a:t>
            </a:r>
            <a:endParaRPr lang="ru-RU" sz="1400" dirty="0"/>
          </a:p>
          <a:p>
            <a:r>
              <a:rPr lang="ru-RU" sz="1400" b="1" dirty="0"/>
              <a:t> </a:t>
            </a:r>
            <a:endParaRPr lang="ru-RU" sz="1400" dirty="0"/>
          </a:p>
          <a:p>
            <a:pPr indent="361950" algn="just"/>
            <a:r>
              <a:rPr lang="ru-RU" sz="1400" b="1" i="1" u="sng" dirty="0"/>
              <a:t>Слушали:</a:t>
            </a:r>
            <a:r>
              <a:rPr lang="ru-RU" sz="1400" b="1" i="1" dirty="0"/>
              <a:t> </a:t>
            </a:r>
            <a:r>
              <a:rPr lang="ru-RU" sz="1400" b="1" dirty="0"/>
              <a:t>В.В. Гриба</a:t>
            </a:r>
            <a:r>
              <a:rPr lang="ru-RU" sz="1400" dirty="0"/>
              <a:t>, доктора юридических наук, профессора, председателя Российского профессорского собрания. О содержании положений проекта Резолюции Научного совета по  </a:t>
            </a:r>
            <a:r>
              <a:rPr lang="ru-RU" sz="1400" dirty="0" smtClean="0"/>
              <a:t>Химическим </a:t>
            </a:r>
            <a:r>
              <a:rPr lang="ru-RU" sz="1400" dirty="0" smtClean="0"/>
              <a:t>Наукам. </a:t>
            </a:r>
            <a:r>
              <a:rPr lang="ru-RU" sz="1400" dirty="0"/>
              <a:t>О приоритетных направлениях  реализации  требований Резолюции и роли Научного совета по </a:t>
            </a:r>
            <a:r>
              <a:rPr lang="ru-RU" sz="1400" dirty="0" smtClean="0"/>
              <a:t>Химическим </a:t>
            </a:r>
            <a:r>
              <a:rPr lang="ru-RU" sz="1400" dirty="0" smtClean="0"/>
              <a:t>Наукам в </a:t>
            </a:r>
            <a:r>
              <a:rPr lang="ru-RU" sz="1400" dirty="0"/>
              <a:t>координации и организации работы  региональных отделений. О мерах по актуализации и привлечению потенциала профессорского состава в работу по решению задач, определяемых Резолюцией РПС. </a:t>
            </a:r>
          </a:p>
          <a:p>
            <a:pPr indent="361950" algn="just"/>
            <a:r>
              <a:rPr lang="ru-RU" sz="1400" b="1" dirty="0"/>
              <a:t>Выступили:</a:t>
            </a:r>
            <a:r>
              <a:rPr lang="ru-RU" sz="1400" dirty="0"/>
              <a:t> </a:t>
            </a:r>
            <a:r>
              <a:rPr lang="ru-RU" sz="1400" dirty="0" smtClean="0"/>
              <a:t>Воротынцев Михаил Алексеевич</a:t>
            </a:r>
            <a:r>
              <a:rPr lang="ru-RU" sz="1400" dirty="0" smtClean="0"/>
              <a:t>; </a:t>
            </a:r>
            <a:r>
              <a:rPr lang="ru-RU" sz="1400" dirty="0" smtClean="0"/>
              <a:t>Астахов Михаил Васильевич; </a:t>
            </a:r>
            <a:r>
              <a:rPr lang="ru-RU" sz="1400" dirty="0" smtClean="0"/>
              <a:t>Панарин Андрей Александрович. </a:t>
            </a:r>
            <a:r>
              <a:rPr lang="ru-RU" sz="1400" dirty="0"/>
              <a:t>Обратили внимание на актуальность миссии  РПС и его структурных подразделений, заключающейся в организационном укреплении отделений  РПС, в разворачивании  многоплановой работы в вузах и в их структурных подразделениях, особое место отводить работе с конкретными профессорами. По этим и другим  вопросам были высказаны конкретные критические предложения, пожелания и замечания.</a:t>
            </a:r>
          </a:p>
          <a:p>
            <a:pPr indent="361950" algn="just"/>
            <a:r>
              <a:rPr lang="ru-RU" sz="1400" b="1" dirty="0"/>
              <a:t>Постановили. </a:t>
            </a:r>
            <a:r>
              <a:rPr lang="ru-RU" sz="1400" dirty="0"/>
              <a:t>Учесть высказанные предложения, пожелания и критические замечания, </a:t>
            </a:r>
            <a:r>
              <a:rPr lang="ru-RU" sz="1400" dirty="0" smtClean="0"/>
              <a:t>отмеченные </a:t>
            </a:r>
            <a:r>
              <a:rPr lang="ru-RU" sz="1400" dirty="0"/>
              <a:t>выступающими делегатами. Принять Резолюцию Научного совета по </a:t>
            </a:r>
            <a:r>
              <a:rPr lang="ru-RU" sz="1400" dirty="0" smtClean="0"/>
              <a:t>Химическим </a:t>
            </a:r>
            <a:r>
              <a:rPr lang="ru-RU" sz="1400" dirty="0" smtClean="0"/>
              <a:t>Наукам  в </a:t>
            </a:r>
            <a:r>
              <a:rPr lang="ru-RU" sz="1400" dirty="0"/>
              <a:t>предложенной  редакции с внесенными предложениями, пожеланиями и критическими замечаниями, высказанными участниками заседания Научного совета по </a:t>
            </a:r>
            <a:r>
              <a:rPr lang="ru-RU" sz="1400" dirty="0" smtClean="0"/>
              <a:t>Химическим </a:t>
            </a:r>
            <a:r>
              <a:rPr lang="ru-RU" sz="1400" dirty="0" smtClean="0"/>
              <a:t>Наукам.</a:t>
            </a:r>
          </a:p>
          <a:p>
            <a:pPr indent="361950" algn="just"/>
            <a:endParaRPr lang="ru-RU" sz="1400" dirty="0"/>
          </a:p>
          <a:p>
            <a:pPr algn="ctr"/>
            <a:r>
              <a:rPr lang="ru-RU" sz="1400" b="1" dirty="0"/>
              <a:t>Постановление принято: единогласно.</a:t>
            </a:r>
            <a:endParaRPr lang="ru-RU" sz="1400" dirty="0"/>
          </a:p>
          <a:p>
            <a:r>
              <a:rPr lang="ru-RU" sz="1400" b="1" dirty="0"/>
              <a:t> 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28524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130" y="426355"/>
            <a:ext cx="7758418" cy="47741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Резолюция Заседания Научного Совета по </a:t>
            </a:r>
            <a:r>
              <a:rPr lang="ru-RU" sz="2000" b="1" dirty="0" smtClean="0"/>
              <a:t>Химическим </a:t>
            </a:r>
            <a:r>
              <a:rPr lang="ru-RU" sz="2000" b="1" dirty="0" smtClean="0"/>
              <a:t>наукам</a:t>
            </a:r>
            <a:endParaRPr lang="ru-RU" sz="20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15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7592" y="957033"/>
            <a:ext cx="888881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 smtClean="0"/>
              <a:t>Резолюция Научного совета  по Химическим Наукам</a:t>
            </a:r>
            <a:endParaRPr lang="ru-RU" sz="800" dirty="0" smtClean="0"/>
          </a:p>
          <a:p>
            <a:pPr algn="ctr"/>
            <a:r>
              <a:rPr lang="ru-RU" sz="800" b="1" dirty="0" smtClean="0"/>
              <a:t> </a:t>
            </a:r>
            <a:r>
              <a:rPr lang="ru-RU" sz="750" b="1" dirty="0" smtClean="0"/>
              <a:t>Рекомендовать </a:t>
            </a:r>
            <a:r>
              <a:rPr lang="ru-RU" sz="750" b="1" dirty="0" smtClean="0"/>
              <a:t>Министерству образования и науки Российской Федерации:</a:t>
            </a:r>
            <a:endParaRPr lang="ru-RU" sz="750" dirty="0" smtClean="0"/>
          </a:p>
          <a:p>
            <a:pPr lvl="0" algn="just"/>
            <a:r>
              <a:rPr lang="ru-RU" sz="750" dirty="0" smtClean="0"/>
              <a:t>На основании рассмотрения поступивших от профессоров научных и образовательных организаций заявлений утвердить предлагаемый состав и одобрить выдвигаемые основные задачи Научного совета Российского профессорского собрания по Химическим  наукам. </a:t>
            </a:r>
          </a:p>
          <a:p>
            <a:pPr algn="just"/>
            <a:r>
              <a:rPr lang="ru-RU" sz="750" dirty="0" smtClean="0"/>
              <a:t>Поступившие предложения  по направлениям деятельности  Научного совета  по Химическим Наукам представить ответственному секретарю  в срок до 13.04.2018 г. и внести в  настоящую Резолюцию.</a:t>
            </a:r>
          </a:p>
          <a:p>
            <a:pPr lvl="0" algn="just"/>
            <a:r>
              <a:rPr lang="ru-RU" sz="750" dirty="0" smtClean="0"/>
              <a:t>Установить  максимальный объем годовой  аудиторной нагрузки из расчета  на полную ставку  в отношении профессорско-преподавательского состава, реализующего образовательные программы  высшего образования  по направлению «Химия» в следующем размере: заведующий кафедрой  - 400 часов; профессор  - 500 часов;  доцент – 600 часов;  старший преподаватель – 700 часов; преподаватель – 800 часов.  Установить  максимальный объем  всех видов  годовой нагрузки  из расчета  на полную ставку  в отношении профессорско-преподавательского состава, реализующего  образовательные программы  высшего образования  по направлению «Филология»  в размере 1200 часов.</a:t>
            </a:r>
          </a:p>
          <a:p>
            <a:pPr lvl="0" algn="just"/>
            <a:r>
              <a:rPr lang="ru-RU" sz="750" dirty="0" smtClean="0"/>
              <a:t>Принять меры по </a:t>
            </a:r>
            <a:r>
              <a:rPr lang="ru-RU" sz="750" dirty="0" err="1" smtClean="0"/>
              <a:t>дебюрократизации</a:t>
            </a:r>
            <a:r>
              <a:rPr lang="ru-RU" sz="750" dirty="0" smtClean="0"/>
              <a:t> деятельности и отчетности кафедр, профессорско-преподавательского состава в сфере высшего образования. Для системной организации и проведения эффективной работы по </a:t>
            </a:r>
            <a:r>
              <a:rPr lang="ru-RU" sz="750" dirty="0" err="1" smtClean="0"/>
              <a:t>дебюрократизации</a:t>
            </a:r>
            <a:r>
              <a:rPr lang="ru-RU" sz="750" dirty="0" smtClean="0"/>
              <a:t>  научно-педагогической деятельности и профессиональных отношений создать творческую группу Научного совета по Химическим наукам, которой в течение апреля 2018 года  разработать перспективный план  на 2018-2020 гг. по проведению этой деятельности. Необходимо в кафедральном делопроизводстве отказаться от  гонки за увеличением вала отчетных материалов, а следует внедрять принципиально новые технологии, прежде всего цифровые технологии, инновационные подходы  и модели.  Важно интегративно охватывать все  формы, средства и технологии  образования, воспитания и развития студентов и преподавателей, расширять поле  взаимодействия  кафедр как с колледжами, смежными вузами, производством, так и с представителями инновационной формации профессоров и творческих субъектов инновационного труда.</a:t>
            </a:r>
          </a:p>
          <a:p>
            <a:pPr lvl="0" algn="just"/>
            <a:r>
              <a:rPr lang="ru-RU" sz="750" dirty="0" smtClean="0"/>
              <a:t>Ежегодно проводить конкурсы на лучшую кафедру вуза. Установить соотношение ставок профессорско-преподавательского состава, реализующего образовательные программы высшего образования по направлениям  в рамках профилей «Химических наук»  в соотношении со ставками учебно-вспомогательного персонала кафедр в количественном соотношении не ниже 6:1. </a:t>
            </a:r>
          </a:p>
          <a:p>
            <a:pPr lvl="0" algn="just"/>
            <a:r>
              <a:rPr lang="ru-RU" sz="750" dirty="0" smtClean="0"/>
              <a:t>Включить в нормативные правовые акты, регламентирующие организацию учебного процесса, положение, согласно которому техническая работа по подготовке элементов учебно-методических комплексов, внесения данных в электронные информационные образовательные системы, ведения электронных журналов посещаемости, кафедральной документации не может быть возложена на лиц, относящихся к профессорско-преподавательскому составу, и должна выполняться учебно-вспомогательным персоналом, наличие которого должно быть в обязательном порядке предусмотрено в штатном расписании кафедры</a:t>
            </a:r>
            <a:r>
              <a:rPr lang="ru-RU" sz="750" dirty="0" smtClean="0"/>
              <a:t>.</a:t>
            </a:r>
          </a:p>
          <a:p>
            <a:pPr lvl="0" algn="ctr"/>
            <a:r>
              <a:rPr lang="ru-RU" sz="750" dirty="0" smtClean="0"/>
              <a:t> </a:t>
            </a:r>
            <a:r>
              <a:rPr lang="ru-RU" sz="750" b="1" dirty="0" smtClean="0"/>
              <a:t>Рекомендовать </a:t>
            </a:r>
            <a:r>
              <a:rPr lang="ru-RU" sz="750" b="1" dirty="0" smtClean="0"/>
              <a:t>высшим учебным заведениям:</a:t>
            </a:r>
            <a:endParaRPr lang="ru-RU" sz="750" dirty="0" smtClean="0"/>
          </a:p>
          <a:p>
            <a:pPr lvl="0" algn="just"/>
            <a:r>
              <a:rPr lang="ru-RU" sz="750" dirty="0" smtClean="0"/>
              <a:t>При заключении эффективного контракта учитывать, что оптимальным сочетанием размеров оклада и стимулирующих надбавок, обеспечивающих устойчивость проводимых исследований и заинтересованность в достижении результата, было бы не менее 60-70% оплаты по окладу и не более 30-40% оплаты в виде надбавок.</a:t>
            </a:r>
          </a:p>
          <a:p>
            <a:pPr lvl="0" algn="just"/>
            <a:r>
              <a:rPr lang="ru-RU" sz="750" dirty="0" smtClean="0"/>
              <a:t>Предусмотреть возможность участия заведующих кафедрами в распределении премиального фонда профессорско-преподавательского состава.</a:t>
            </a:r>
          </a:p>
          <a:p>
            <a:pPr algn="just"/>
            <a:r>
              <a:rPr lang="ru-RU" sz="750" b="1" dirty="0" smtClean="0"/>
              <a:t>Поручить Экспертному совету Российского профессорского собрания по   Химическим Наукам:</a:t>
            </a:r>
            <a:endParaRPr lang="ru-RU" sz="750" dirty="0" smtClean="0"/>
          </a:p>
          <a:p>
            <a:pPr lvl="0" algn="just"/>
            <a:r>
              <a:rPr lang="ru-RU" sz="750" dirty="0" smtClean="0"/>
              <a:t>разработать критерии профессионально-общественной аккредитации образовательных программ высшего образования по направлениям    в соответствие с профилями «Химических Наук» уровня </a:t>
            </a:r>
            <a:r>
              <a:rPr lang="ru-RU" sz="750" dirty="0" err="1" smtClean="0"/>
              <a:t>бакалавриата</a:t>
            </a:r>
            <a:r>
              <a:rPr lang="ru-RU" sz="750" dirty="0" smtClean="0"/>
              <a:t> и магистратуры;</a:t>
            </a:r>
          </a:p>
          <a:p>
            <a:pPr lvl="0" algn="just"/>
            <a:r>
              <a:rPr lang="ru-RU" sz="750" dirty="0" smtClean="0"/>
              <a:t>ежегодно составлять реестр научных конференций по Химическим наукам, проводить их мониторинг и </a:t>
            </a:r>
            <a:r>
              <a:rPr lang="ru-RU" sz="750" dirty="0" err="1" smtClean="0"/>
              <a:t>рэнкингование</a:t>
            </a:r>
            <a:r>
              <a:rPr lang="ru-RU" sz="750" dirty="0" smtClean="0"/>
              <a:t>, доводить данную информацию до профессиональной общественности, университетов и ВАК;</a:t>
            </a:r>
          </a:p>
          <a:p>
            <a:pPr lvl="0" algn="just"/>
            <a:r>
              <a:rPr lang="ru-RU" sz="750" dirty="0" smtClean="0"/>
              <a:t>Провести мониторинг действующих научных школ по Химическим Наукам в университетах, других вузах и ознакомить профессиональную общественность регионов с его результатами;</a:t>
            </a:r>
          </a:p>
          <a:p>
            <a:pPr lvl="0" algn="just"/>
            <a:r>
              <a:rPr lang="ru-RU" sz="750" dirty="0" smtClean="0"/>
              <a:t>Провести  анализ научного журнала «Серия: Химические Науки» и других журналов по профилю Химических наук, внесенных в перечень ВАК МОН РФ для публикации основных результатов диссертаций на соискание ученой степени кандидата и доктора наук, а также научных журналов по их обращению в РПС, и на основе анализа представить рекомендации ВАК по включению или исключению журналов в перечень ВАК; </a:t>
            </a:r>
          </a:p>
          <a:p>
            <a:pPr lvl="0" algn="just"/>
            <a:r>
              <a:rPr lang="ru-RU" sz="750" dirty="0" smtClean="0"/>
              <a:t>Принимать  активное участие в осуществлении профессионально-общественной аккредитации образовательных программ высшего образования психолого-педагогического профиля;</a:t>
            </a:r>
          </a:p>
          <a:p>
            <a:pPr lvl="0" algn="just"/>
            <a:r>
              <a:rPr lang="ru-RU" sz="750" dirty="0" smtClean="0"/>
              <a:t>Инициировать проведение мероприятий по обсуждению состояния диссертационных исследований по Химическим  Наукам совместно с экспертными советами ВАК.</a:t>
            </a:r>
          </a:p>
          <a:p>
            <a:pPr lvl="0" algn="just"/>
            <a:r>
              <a:rPr lang="ru-RU" sz="750" dirty="0" smtClean="0"/>
              <a:t>Разработать предложения по совершенствованию нормативных правовых документов в части:</a:t>
            </a:r>
          </a:p>
          <a:p>
            <a:pPr algn="just"/>
            <a:r>
              <a:rPr lang="ru-RU" sz="750" dirty="0" smtClean="0"/>
              <a:t>- повышения роли независимой оценки диссертационных исследований по Химическим Наукам;</a:t>
            </a:r>
          </a:p>
          <a:p>
            <a:pPr algn="just"/>
            <a:r>
              <a:rPr lang="ru-RU" sz="750" dirty="0" smtClean="0"/>
              <a:t>- депонирования материалов диссертационных исследований по Химическим Наукам  в создаваемом Научном  авторском обществе; </a:t>
            </a:r>
          </a:p>
          <a:p>
            <a:pPr lvl="0" algn="just"/>
            <a:r>
              <a:rPr lang="ru-RU" sz="750" dirty="0" smtClean="0"/>
              <a:t>провести мониторинг и опубликовать рейтинг образовательных программ и кафедр Химического  профиля;</a:t>
            </a:r>
          </a:p>
          <a:p>
            <a:pPr lvl="0" algn="just"/>
            <a:r>
              <a:rPr lang="ru-RU" sz="750" dirty="0" smtClean="0"/>
              <a:t> разработать и утвердить требования и рекомендации по  актуализации и регулярному проведению капитализации и коммерциализации интеллектуальной собственности  кадров, факультетов и вузов по профилю Химических Наук;</a:t>
            </a:r>
          </a:p>
          <a:p>
            <a:pPr lvl="0" algn="just"/>
            <a:r>
              <a:rPr lang="ru-RU" sz="750" dirty="0" smtClean="0"/>
              <a:t>В 2019 году провести Второй  Форум  Российского Профессорского Собрания  по развитию научных школ по Химическим Наукам в рамках Общероссийской общественной организации  РПС.</a:t>
            </a:r>
          </a:p>
          <a:p>
            <a:pPr lvl="0" algn="just"/>
            <a:r>
              <a:rPr lang="ru-RU" sz="750" dirty="0" smtClean="0"/>
              <a:t>Поручить ФГБОУ ВО «Российский химико-технологический университет имени Д.И. Менделеева» обобщить предложения и замечания  участников настоящего  заседания и внести их в Резолюцию. При этом следует исходить из того, что  у Научного совета по Химическим Наукам  и его партнеров, прежде всего,  у 20 ведущих вузов и научных организаций, </a:t>
            </a:r>
            <a:r>
              <a:rPr lang="ru-RU" sz="750" dirty="0" err="1" smtClean="0"/>
              <a:t>инновационно</a:t>
            </a:r>
            <a:r>
              <a:rPr lang="ru-RU" sz="750" dirty="0" smtClean="0"/>
              <a:t> ориентированных Химических факультетов, кафедр,  творческих и активных профессоров имеется достаточный инновационный ресурс, который требует своего интенсивного </a:t>
            </a:r>
            <a:r>
              <a:rPr lang="ru-RU" sz="750" dirty="0" err="1" smtClean="0"/>
              <a:t>задействования</a:t>
            </a:r>
            <a:r>
              <a:rPr lang="ru-RU" sz="750" dirty="0" smtClean="0"/>
              <a:t>.</a:t>
            </a:r>
          </a:p>
          <a:p>
            <a:pPr lvl="0" algn="ctr"/>
            <a:r>
              <a:rPr lang="ru-RU" sz="900" b="1" dirty="0" smtClean="0"/>
              <a:t>Постановление </a:t>
            </a:r>
            <a:r>
              <a:rPr lang="ru-RU" sz="900" b="1" dirty="0"/>
              <a:t>принято: единогласно</a:t>
            </a:r>
            <a:r>
              <a:rPr lang="ru-RU" sz="900" b="1" dirty="0" smtClean="0"/>
              <a:t>.</a:t>
            </a:r>
            <a:endParaRPr lang="ru-RU" sz="9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13. Разное</a:t>
            </a:r>
            <a:endParaRPr lang="ru-RU" sz="1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16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850" y="1071182"/>
            <a:ext cx="856297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1100" b="1" i="1" u="sng" dirty="0" smtClean="0"/>
              <a:t>Слушали</a:t>
            </a:r>
            <a:r>
              <a:rPr lang="ru-RU" sz="1100" b="1" i="1" u="sng" dirty="0"/>
              <a:t>:</a:t>
            </a:r>
            <a:r>
              <a:rPr lang="ru-RU" sz="1100" b="1" i="1" dirty="0"/>
              <a:t> </a:t>
            </a:r>
            <a:r>
              <a:rPr lang="ru-RU" sz="1100" b="1" dirty="0"/>
              <a:t>В.В. Гриба, </a:t>
            </a:r>
            <a:r>
              <a:rPr lang="ru-RU" sz="1100" dirty="0"/>
              <a:t>доктора юридических наук, профессора, председателя Российского профессорского собрания. Членам Совета по </a:t>
            </a:r>
            <a:r>
              <a:rPr lang="ru-RU" sz="1100" dirty="0" smtClean="0"/>
              <a:t>Химическим </a:t>
            </a:r>
            <a:r>
              <a:rPr lang="ru-RU" sz="1100" dirty="0" smtClean="0"/>
              <a:t>Наукам представлена </a:t>
            </a:r>
            <a:r>
              <a:rPr lang="ru-RU" sz="1100" dirty="0"/>
              <a:t>информация о ходе реализации Резолюции Первого Профессорского Форума. Особое внимание обращено на проведение ряда эффективных творческих мероприятий. Предложено обратить внимание на то, что на настоящем заседании Научного совета по </a:t>
            </a:r>
            <a:r>
              <a:rPr lang="ru-RU" sz="1100" dirty="0" smtClean="0"/>
              <a:t>Химическим </a:t>
            </a:r>
            <a:r>
              <a:rPr lang="ru-RU" sz="1100" dirty="0" smtClean="0"/>
              <a:t>Наукам  были </a:t>
            </a:r>
            <a:r>
              <a:rPr lang="ru-RU" sz="1100" dirty="0"/>
              <a:t>высказаны полезные предложения и критические замечаний, реализация которых в ближайший период явится существенным вкладом в становление  РПС как общероссийской общественной организации.</a:t>
            </a:r>
          </a:p>
          <a:p>
            <a:pPr indent="180975" algn="just"/>
            <a:r>
              <a:rPr lang="ru-RU" sz="1100" b="1" dirty="0" smtClean="0"/>
              <a:t>Выступили: </a:t>
            </a:r>
            <a:r>
              <a:rPr lang="ru-RU" sz="1100" dirty="0" err="1" smtClean="0"/>
              <a:t>Кумани</a:t>
            </a:r>
            <a:r>
              <a:rPr lang="ru-RU" sz="1100" dirty="0" smtClean="0"/>
              <a:t> Михаил Владимирович;</a:t>
            </a:r>
            <a:r>
              <a:rPr lang="ru-RU" sz="1100" dirty="0" smtClean="0"/>
              <a:t> </a:t>
            </a:r>
            <a:r>
              <a:rPr lang="ru-RU" sz="1100" dirty="0" err="1" smtClean="0"/>
              <a:t>Ханчич</a:t>
            </a:r>
            <a:r>
              <a:rPr lang="ru-RU" sz="1100" dirty="0" smtClean="0"/>
              <a:t> Олег Алексеевич; Пархоменко Юрий Николаевич; </a:t>
            </a:r>
            <a:r>
              <a:rPr lang="ru-RU" sz="1100" dirty="0" smtClean="0"/>
              <a:t>Панарин Андрей Александрович; </a:t>
            </a:r>
            <a:r>
              <a:rPr lang="ru-RU" sz="1100" dirty="0" err="1" smtClean="0"/>
              <a:t>Шоба</a:t>
            </a:r>
            <a:r>
              <a:rPr lang="ru-RU" sz="1100" dirty="0" smtClean="0"/>
              <a:t> Сергей Алексеевич</a:t>
            </a:r>
            <a:r>
              <a:rPr lang="ru-RU" sz="1100" dirty="0" smtClean="0"/>
              <a:t>.</a:t>
            </a:r>
            <a:endParaRPr lang="ru-RU" sz="1100" dirty="0"/>
          </a:p>
          <a:p>
            <a:pPr indent="180975" algn="just"/>
            <a:r>
              <a:rPr lang="ru-RU" sz="1100" b="1" dirty="0"/>
              <a:t>Постановили</a:t>
            </a:r>
            <a:r>
              <a:rPr lang="ru-RU" sz="1100" b="1" dirty="0" smtClean="0"/>
              <a:t>:</a:t>
            </a:r>
          </a:p>
          <a:p>
            <a:pPr indent="266700" algn="just">
              <a:buFont typeface="+mj-lt"/>
              <a:buAutoNum type="arabicPeriod"/>
              <a:tabLst>
                <a:tab pos="180975" algn="l"/>
              </a:tabLst>
            </a:pPr>
            <a:r>
              <a:rPr lang="ru-RU" sz="1100" dirty="0"/>
              <a:t>Утвердить структуру органов управления Научного совета по </a:t>
            </a:r>
            <a:r>
              <a:rPr lang="ru-RU" sz="1100" dirty="0" smtClean="0"/>
              <a:t>Химическим </a:t>
            </a:r>
            <a:r>
              <a:rPr lang="ru-RU" sz="1100" dirty="0" smtClean="0"/>
              <a:t>Наукам.</a:t>
            </a:r>
            <a:endParaRPr lang="ru-RU" sz="1100" dirty="0"/>
          </a:p>
          <a:p>
            <a:pPr indent="266700" algn="just">
              <a:buFont typeface="+mj-lt"/>
              <a:buAutoNum type="arabicPeriod"/>
              <a:tabLst>
                <a:tab pos="180975" algn="l"/>
              </a:tabLst>
            </a:pPr>
            <a:r>
              <a:rPr lang="ru-RU" sz="1100" dirty="0" smtClean="0"/>
              <a:t>Утвердить </a:t>
            </a:r>
            <a:r>
              <a:rPr lang="ru-RU" sz="1100" dirty="0"/>
              <a:t>состав Президиума Научного совета по </a:t>
            </a:r>
            <a:r>
              <a:rPr lang="ru-RU" sz="1100" dirty="0" smtClean="0"/>
              <a:t>Химическим </a:t>
            </a:r>
            <a:r>
              <a:rPr lang="ru-RU" sz="1100" dirty="0" smtClean="0"/>
              <a:t>Наукам.</a:t>
            </a:r>
            <a:endParaRPr lang="ru-RU" sz="1100" dirty="0"/>
          </a:p>
          <a:p>
            <a:pPr indent="266700" algn="just">
              <a:tabLst>
                <a:tab pos="180975" algn="l"/>
              </a:tabLst>
            </a:pPr>
            <a:r>
              <a:rPr lang="ru-RU" sz="1100" dirty="0" smtClean="0"/>
              <a:t>3</a:t>
            </a:r>
            <a:r>
              <a:rPr lang="ru-RU" sz="1100" dirty="0"/>
              <a:t>.  Членам Научного совета по </a:t>
            </a:r>
            <a:r>
              <a:rPr lang="ru-RU" sz="1100" dirty="0" smtClean="0"/>
              <a:t>Химическим </a:t>
            </a:r>
            <a:r>
              <a:rPr lang="ru-RU" sz="1100" dirty="0" smtClean="0"/>
              <a:t>Наукам в </a:t>
            </a:r>
            <a:r>
              <a:rPr lang="ru-RU" sz="1100" dirty="0"/>
              <a:t>срок до 25.04.2018 дать предложения Ответственному секретарю по уточнению состава Научного совета, Президиума  Научного совета,  рабочих групп  и Редакционной коллегии журнала Российского профессорского собрания «Профессорский журнал «Серия: </a:t>
            </a:r>
            <a:r>
              <a:rPr lang="ru-RU" sz="1100" dirty="0" smtClean="0"/>
              <a:t>Химические </a:t>
            </a:r>
            <a:r>
              <a:rPr lang="ru-RU" sz="1100" dirty="0" smtClean="0"/>
              <a:t>Науки».</a:t>
            </a:r>
            <a:endParaRPr lang="ru-RU" sz="1100" dirty="0"/>
          </a:p>
          <a:p>
            <a:pPr indent="266700" algn="just">
              <a:tabLst>
                <a:tab pos="180975" algn="l"/>
              </a:tabLst>
            </a:pPr>
            <a:r>
              <a:rPr lang="ru-RU" sz="1100" dirty="0" smtClean="0"/>
              <a:t>4. </a:t>
            </a:r>
            <a:r>
              <a:rPr lang="ru-RU" sz="1100" dirty="0"/>
              <a:t>При выдвижении кандидатур на  премию «Профессор года» по номинации </a:t>
            </a:r>
            <a:r>
              <a:rPr lang="ru-RU" sz="1100" dirty="0" smtClean="0"/>
              <a:t>«Химические </a:t>
            </a:r>
            <a:r>
              <a:rPr lang="ru-RU" sz="1100" dirty="0" smtClean="0"/>
              <a:t>Науке» </a:t>
            </a:r>
            <a:r>
              <a:rPr lang="ru-RU" sz="1100" dirty="0"/>
              <a:t>и на звание «Заслуженный профессор России» целесообразно представлять соискателей почетных званий от укрупненных групп научных специальностей с охватом основных сфер профессиональной практики;</a:t>
            </a:r>
          </a:p>
          <a:p>
            <a:pPr indent="266700" algn="just">
              <a:tabLst>
                <a:tab pos="180975" algn="l"/>
              </a:tabLst>
            </a:pPr>
            <a:r>
              <a:rPr lang="ru-RU" sz="1100" dirty="0" smtClean="0"/>
              <a:t>5. </a:t>
            </a:r>
            <a:r>
              <a:rPr lang="ru-RU" sz="1100" dirty="0"/>
              <a:t>Важно определить эффективные меры по оптимизации труда научно педагогических кадров в вузах и НИИ </a:t>
            </a:r>
            <a:r>
              <a:rPr lang="ru-RU" sz="1100" dirty="0" smtClean="0"/>
              <a:t>прежде всего в социальной сфере и в системах труда «Человек-человек». </a:t>
            </a:r>
            <a:r>
              <a:rPr lang="ru-RU" sz="1100" dirty="0"/>
              <a:t>Это особенно контрастно  отличается  при их  сравнении с научно образовательными учреждениями, подведомственными другим ведомствам  </a:t>
            </a:r>
            <a:r>
              <a:rPr lang="ru-RU" sz="1100" dirty="0" smtClean="0"/>
              <a:t>- МОН </a:t>
            </a:r>
            <a:r>
              <a:rPr lang="ru-RU" sz="1100" dirty="0"/>
              <a:t>РФ, МИД РФ, МЧС РФ</a:t>
            </a:r>
            <a:r>
              <a:rPr lang="ru-RU" sz="1100" dirty="0" smtClean="0"/>
              <a:t>, МВД </a:t>
            </a:r>
            <a:r>
              <a:rPr lang="ru-RU" sz="1100" dirty="0"/>
              <a:t>России и др. В вузах </a:t>
            </a:r>
            <a:r>
              <a:rPr lang="ru-RU" sz="1100" dirty="0" smtClean="0"/>
              <a:t>лингвистического профиля на </a:t>
            </a:r>
            <a:r>
              <a:rPr lang="ru-RU" sz="1100" dirty="0"/>
              <a:t>одного преподавателя приходится </a:t>
            </a:r>
            <a:r>
              <a:rPr lang="ru-RU" sz="1100" dirty="0" smtClean="0"/>
              <a:t>до 12 </a:t>
            </a:r>
            <a:r>
              <a:rPr lang="ru-RU" sz="1100" dirty="0"/>
              <a:t>студентов, а </a:t>
            </a:r>
            <a:r>
              <a:rPr lang="ru-RU" sz="1100" dirty="0" smtClean="0"/>
              <a:t>следовательно в </a:t>
            </a:r>
            <a:r>
              <a:rPr lang="ru-RU" sz="1100" dirty="0"/>
              <a:t>вузах </a:t>
            </a:r>
            <a:r>
              <a:rPr lang="ru-RU" sz="1100" dirty="0" smtClean="0"/>
              <a:t> указанных </a:t>
            </a:r>
            <a:r>
              <a:rPr lang="ru-RU" sz="1100" dirty="0"/>
              <a:t>ведомств </a:t>
            </a:r>
            <a:r>
              <a:rPr lang="ru-RU" sz="1100" dirty="0" smtClean="0"/>
              <a:t>образовательная деятельность существенно затрудняется и снижается ее качество.</a:t>
            </a:r>
            <a:endParaRPr lang="ru-RU" sz="1100" dirty="0"/>
          </a:p>
          <a:p>
            <a:pPr indent="266700" algn="just">
              <a:tabLst>
                <a:tab pos="180975" algn="l"/>
              </a:tabLst>
            </a:pPr>
            <a:r>
              <a:rPr lang="ru-RU" sz="1100" dirty="0" smtClean="0"/>
              <a:t>6. </a:t>
            </a:r>
            <a:r>
              <a:rPr lang="ru-RU" sz="1100" dirty="0"/>
              <a:t>В течение первого полугодия  2018 г. надо провести экспертные оценки интенсивности труда научно-педагогических кадров, соотношение в нем  компонентов образовательной и вспомогательной деятельности, а точнее назвать бессмысленной тратой времени  на «бумаготворчество». При этом  вызывает вопросы необоснованность подбора разработчиков </a:t>
            </a:r>
            <a:r>
              <a:rPr lang="ru-RU" sz="1100" dirty="0" err="1"/>
              <a:t>ГОСов</a:t>
            </a:r>
            <a:r>
              <a:rPr lang="ru-RU" sz="1100" dirty="0"/>
              <a:t>. Аналитические материалы  целесообразно направить в Федеральные законодательные и исполнительные органы власти.</a:t>
            </a:r>
          </a:p>
          <a:p>
            <a:pPr indent="266700" algn="just"/>
            <a:r>
              <a:rPr lang="ru-RU" sz="1100" dirty="0" smtClean="0"/>
              <a:t>7. До </a:t>
            </a:r>
            <a:r>
              <a:rPr lang="ru-RU" sz="1100" dirty="0"/>
              <a:t>01 сентября 2018 г. </a:t>
            </a:r>
            <a:r>
              <a:rPr lang="ru-RU" sz="1100" dirty="0" smtClean="0"/>
              <a:t>необходимо разработать </a:t>
            </a:r>
            <a:r>
              <a:rPr lang="ru-RU" sz="1100" dirty="0"/>
              <a:t>предложения и направить их в адрес Министерства образования и науки РФ о радикальном изменении подхода, организации и содержания подготовки бакалавров в вузах, которые позволили бы  задать </a:t>
            </a:r>
            <a:r>
              <a:rPr lang="ru-RU" sz="1100" dirty="0" err="1"/>
              <a:t>бакалавриату</a:t>
            </a:r>
            <a:r>
              <a:rPr lang="ru-RU" sz="1100" dirty="0"/>
              <a:t> инновационные модели, алгоритмы и технологии  для формирования  и развития профессиональных компетенций,  отвечающих запросам современной системы </a:t>
            </a:r>
            <a:r>
              <a:rPr lang="ru-RU" sz="1100" dirty="0" smtClean="0"/>
              <a:t>труда и  профессиональной коммуникации.  </a:t>
            </a:r>
            <a:endParaRPr lang="ru-RU" sz="1100" dirty="0"/>
          </a:p>
          <a:p>
            <a:pPr algn="ctr"/>
            <a:r>
              <a:rPr lang="ru-RU" sz="1400" b="1" dirty="0"/>
              <a:t>Постановление принято единогласно</a:t>
            </a:r>
            <a:r>
              <a:rPr lang="ru-RU" sz="1400" b="1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11430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6" y="351927"/>
            <a:ext cx="7902434" cy="638872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Подписи руководителей  РПС и Научного Совета по </a:t>
            </a:r>
            <a:r>
              <a:rPr lang="ru-RU" sz="1800" dirty="0" smtClean="0"/>
              <a:t>Химическим </a:t>
            </a:r>
            <a:r>
              <a:rPr lang="ru-RU" sz="1800" dirty="0" smtClean="0"/>
              <a:t>Наукам</a:t>
            </a:r>
            <a:endParaRPr lang="ru-RU" sz="1800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177C-A4F8-4996-9613-B0B00EC2B20A}" type="slidenum">
              <a:rPr lang="ru-RU" smtClean="0">
                <a:solidFill>
                  <a:prstClr val="white"/>
                </a:solidFill>
              </a:rPr>
              <a:pPr/>
              <a:t>17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401" y="1253166"/>
            <a:ext cx="84835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Председатель Российского профессорского собрания, </a:t>
            </a:r>
          </a:p>
          <a:p>
            <a:r>
              <a:rPr lang="ru-RU" sz="1200" dirty="0"/>
              <a:t>доктор юридических наук, профессор,</a:t>
            </a:r>
          </a:p>
          <a:p>
            <a:r>
              <a:rPr lang="ru-RU" sz="1200" dirty="0" err="1"/>
              <a:t>В.В.Гриб</a:t>
            </a:r>
            <a:endParaRPr lang="ru-RU" sz="1200" dirty="0"/>
          </a:p>
          <a:p>
            <a:r>
              <a:rPr lang="ru-RU" sz="1200" dirty="0"/>
              <a:t> </a:t>
            </a:r>
          </a:p>
          <a:p>
            <a:r>
              <a:rPr lang="ru-RU" sz="1200" dirty="0"/>
              <a:t>Сопредседатель Научного совета </a:t>
            </a:r>
          </a:p>
          <a:p>
            <a:r>
              <a:rPr lang="ru-RU" sz="1200" dirty="0"/>
              <a:t>Российского профессорского собрания по Юридическим наукам,</a:t>
            </a:r>
          </a:p>
          <a:p>
            <a:r>
              <a:rPr lang="ru-RU" sz="1200" dirty="0"/>
              <a:t>Главный ученый секретарь Высшей аттестационной комиссии </a:t>
            </a:r>
          </a:p>
          <a:p>
            <a:r>
              <a:rPr lang="ru-RU" sz="1200" dirty="0"/>
              <a:t>при Министерстве образования и науки РФ, </a:t>
            </a:r>
          </a:p>
          <a:p>
            <a:r>
              <a:rPr lang="ru-RU" sz="1200" dirty="0"/>
              <a:t>доктор юридических наук, профессор</a:t>
            </a:r>
          </a:p>
          <a:p>
            <a:r>
              <a:rPr lang="ru-RU" sz="1200" dirty="0"/>
              <a:t>И.М. Мацкевич</a:t>
            </a:r>
          </a:p>
          <a:p>
            <a:r>
              <a:rPr lang="ru-RU" sz="1200" dirty="0"/>
              <a:t> </a:t>
            </a:r>
          </a:p>
          <a:p>
            <a:r>
              <a:rPr lang="ru-RU" sz="1200" dirty="0"/>
              <a:t>Сопредседатель Научного совета </a:t>
            </a:r>
            <a:r>
              <a:rPr lang="ru-RU" sz="1200" dirty="0" smtClean="0"/>
              <a:t>Российского </a:t>
            </a:r>
            <a:r>
              <a:rPr lang="ru-RU" sz="1200" dirty="0"/>
              <a:t>профессорского собрания по </a:t>
            </a:r>
            <a:r>
              <a:rPr lang="ru-RU" sz="1200" dirty="0" smtClean="0"/>
              <a:t>Химическим </a:t>
            </a:r>
            <a:r>
              <a:rPr lang="ru-RU" sz="1200" dirty="0" smtClean="0"/>
              <a:t>Наукам,</a:t>
            </a:r>
            <a:endParaRPr lang="ru-RU" sz="1200" dirty="0"/>
          </a:p>
          <a:p>
            <a:r>
              <a:rPr lang="ru-RU" sz="1200" dirty="0" smtClean="0"/>
              <a:t>доктор </a:t>
            </a:r>
            <a:r>
              <a:rPr lang="ru-RU" sz="1200" dirty="0" smtClean="0"/>
              <a:t>химических </a:t>
            </a:r>
            <a:r>
              <a:rPr lang="ru-RU" sz="1200" dirty="0"/>
              <a:t>наук, профессор</a:t>
            </a:r>
            <a:r>
              <a:rPr lang="ru-RU" sz="1200" dirty="0" smtClean="0"/>
              <a:t>,</a:t>
            </a:r>
            <a:r>
              <a:rPr lang="ru-RU" sz="1200" b="1" dirty="0" smtClean="0"/>
              <a:t> </a:t>
            </a:r>
            <a:r>
              <a:rPr lang="ru-RU" sz="1200" dirty="0" smtClean="0"/>
              <a:t>и.о</a:t>
            </a:r>
            <a:r>
              <a:rPr lang="ru-RU" sz="1200" dirty="0" smtClean="0"/>
              <a:t>. ректора ФГБУ ВО </a:t>
            </a:r>
            <a:endParaRPr lang="ru-RU" sz="1200" dirty="0" smtClean="0"/>
          </a:p>
          <a:p>
            <a:r>
              <a:rPr lang="ru-RU" sz="1200" dirty="0" smtClean="0"/>
              <a:t>«</a:t>
            </a:r>
            <a:r>
              <a:rPr lang="ru-RU" sz="1200" dirty="0" smtClean="0"/>
              <a:t>Российский химико-технологический университет имени Д.И. Менделеева</a:t>
            </a:r>
            <a:r>
              <a:rPr lang="ru-RU" sz="1200" dirty="0" smtClean="0"/>
              <a:t>»</a:t>
            </a:r>
          </a:p>
          <a:p>
            <a:r>
              <a:rPr lang="ru-RU" sz="1200" dirty="0"/>
              <a:t> </a:t>
            </a:r>
            <a:r>
              <a:rPr lang="ru-RU" sz="1200" dirty="0" smtClean="0"/>
              <a:t>А.Г. </a:t>
            </a:r>
            <a:r>
              <a:rPr lang="ru-RU" sz="1200" dirty="0" err="1" smtClean="0"/>
              <a:t>Мажуга</a:t>
            </a:r>
            <a:r>
              <a:rPr lang="ru-RU" sz="1200" b="1" dirty="0" smtClean="0"/>
              <a:t> </a:t>
            </a:r>
          </a:p>
          <a:p>
            <a:endParaRPr lang="ru-RU" sz="1200" dirty="0"/>
          </a:p>
          <a:p>
            <a:r>
              <a:rPr lang="ru-RU" sz="1200" dirty="0" smtClean="0"/>
              <a:t>Сопредседатель Научного совета Российского профессорского собрания по </a:t>
            </a:r>
            <a:r>
              <a:rPr lang="ru-RU" sz="1200" dirty="0" smtClean="0"/>
              <a:t>Химическим </a:t>
            </a:r>
            <a:r>
              <a:rPr lang="ru-RU" sz="1200" dirty="0" smtClean="0"/>
              <a:t>Наукам,</a:t>
            </a:r>
          </a:p>
          <a:p>
            <a:r>
              <a:rPr lang="ru-RU" sz="1200" dirty="0" smtClean="0"/>
              <a:t>доктор химических наук, профессор, декан химического факультета </a:t>
            </a:r>
            <a:endParaRPr lang="ru-RU" sz="1200" dirty="0" smtClean="0"/>
          </a:p>
          <a:p>
            <a:r>
              <a:rPr lang="ru-RU" sz="1200" dirty="0" smtClean="0"/>
              <a:t>Национального </a:t>
            </a:r>
            <a:r>
              <a:rPr lang="ru-RU" sz="1200" dirty="0" smtClean="0"/>
              <a:t>исследовательского Нижегородского государственного университета им. Н. И. </a:t>
            </a:r>
            <a:r>
              <a:rPr lang="ru-RU" sz="1200" dirty="0" smtClean="0"/>
              <a:t>Лобачевского</a:t>
            </a:r>
          </a:p>
          <a:p>
            <a:r>
              <a:rPr lang="ru-RU" sz="1200" dirty="0" smtClean="0"/>
              <a:t>А.В.Князев</a:t>
            </a:r>
          </a:p>
          <a:p>
            <a:endParaRPr lang="ru-RU" sz="1200" dirty="0" smtClean="0"/>
          </a:p>
          <a:p>
            <a:r>
              <a:rPr lang="ru-RU" sz="1200" dirty="0" smtClean="0"/>
              <a:t>Ответственный </a:t>
            </a:r>
            <a:r>
              <a:rPr lang="ru-RU" sz="1200" dirty="0"/>
              <a:t>секретарь Научного совета </a:t>
            </a:r>
            <a:r>
              <a:rPr lang="ru-RU" sz="1200" dirty="0" smtClean="0"/>
              <a:t> Российского профессорского собрания </a:t>
            </a:r>
          </a:p>
          <a:p>
            <a:r>
              <a:rPr lang="ru-RU" sz="1200" dirty="0" smtClean="0"/>
              <a:t>по </a:t>
            </a:r>
            <a:r>
              <a:rPr lang="ru-RU" sz="1200" dirty="0" smtClean="0"/>
              <a:t>Химическим </a:t>
            </a:r>
            <a:r>
              <a:rPr lang="ru-RU" sz="1200" dirty="0" smtClean="0"/>
              <a:t>Наукам, </a:t>
            </a:r>
            <a:r>
              <a:rPr lang="ru-RU" sz="1200" dirty="0" smtClean="0"/>
              <a:t>доктор </a:t>
            </a:r>
            <a:r>
              <a:rPr lang="ru-RU" sz="1200" dirty="0" smtClean="0"/>
              <a:t>химических наук, </a:t>
            </a:r>
            <a:r>
              <a:rPr lang="ru-RU" sz="1200" dirty="0" smtClean="0"/>
              <a:t>профессор, </a:t>
            </a:r>
          </a:p>
          <a:p>
            <a:r>
              <a:rPr lang="ru-RU" sz="1200" dirty="0" smtClean="0"/>
              <a:t>профессор </a:t>
            </a:r>
            <a:r>
              <a:rPr lang="ru-RU" sz="1200" dirty="0" smtClean="0"/>
              <a:t>кафедры химии и технологии высокомолекулярных </a:t>
            </a:r>
            <a:r>
              <a:rPr lang="ru-RU" sz="1200" dirty="0" smtClean="0"/>
              <a:t>соединений</a:t>
            </a:r>
          </a:p>
          <a:p>
            <a:r>
              <a:rPr lang="ru-RU" sz="1200" dirty="0" smtClean="0"/>
              <a:t> </a:t>
            </a:r>
            <a:r>
              <a:rPr lang="ru-RU" sz="1200" dirty="0" smtClean="0"/>
              <a:t>ФГБОУ ВО «Российский химико-технологический университет имени Д.И. Менделеева» </a:t>
            </a:r>
            <a:endParaRPr lang="ru-RU" sz="1200" dirty="0" smtClean="0"/>
          </a:p>
          <a:p>
            <a:r>
              <a:rPr lang="ru-RU" sz="1200" dirty="0" err="1" smtClean="0"/>
              <a:t>М.И.Штильмана</a:t>
            </a:r>
            <a:endParaRPr lang="ru-RU" sz="1200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14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1. Состав Научного совета по </a:t>
            </a:r>
            <a:r>
              <a:rPr lang="ru-RU" sz="2000" dirty="0" smtClean="0"/>
              <a:t>Химическим </a:t>
            </a:r>
            <a:r>
              <a:rPr lang="ru-RU" sz="2000" dirty="0" smtClean="0"/>
              <a:t>Наукам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96F9-A7A4-4C7F-BA92-4CC94E5274B3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2480" y="1373201"/>
            <a:ext cx="782029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1600" dirty="0" smtClean="0"/>
              <a:t>Всего участвуют </a:t>
            </a:r>
            <a:r>
              <a:rPr lang="ru-RU" sz="1600" dirty="0"/>
              <a:t>в заседании  Научного совета по </a:t>
            </a:r>
            <a:r>
              <a:rPr lang="ru-RU" sz="1600" dirty="0" smtClean="0"/>
              <a:t>Химическим </a:t>
            </a:r>
            <a:r>
              <a:rPr lang="ru-RU" sz="1600" dirty="0"/>
              <a:t>Наукам </a:t>
            </a:r>
            <a:r>
              <a:rPr lang="ru-RU" sz="1600" b="1" dirty="0" smtClean="0"/>
              <a:t>41</a:t>
            </a:r>
            <a:r>
              <a:rPr lang="ru-RU" sz="1600" dirty="0" smtClean="0"/>
              <a:t> делегат – представители 20 базовых вузов  и </a:t>
            </a:r>
            <a:r>
              <a:rPr lang="ru-RU" sz="1600" b="1" dirty="0" smtClean="0"/>
              <a:t>6 </a:t>
            </a:r>
            <a:r>
              <a:rPr lang="ru-RU" sz="1600" dirty="0" smtClean="0"/>
              <a:t>других профильных научных и образовательных учреждений – от ведущих университетов, национальных исследовательских университетов, федеральных университетов и опорных вузов. </a:t>
            </a:r>
          </a:p>
          <a:p>
            <a:pPr marL="2424113" algn="just"/>
            <a:r>
              <a:rPr lang="ru-RU" sz="1200" dirty="0" smtClean="0"/>
              <a:t>Из </a:t>
            </a:r>
            <a:r>
              <a:rPr lang="ru-RU" sz="1200" dirty="0" smtClean="0"/>
              <a:t>25 </a:t>
            </a:r>
            <a:r>
              <a:rPr lang="ru-RU" sz="1200" dirty="0" smtClean="0"/>
              <a:t>делегата участвуют  в заседании: </a:t>
            </a:r>
            <a:r>
              <a:rPr lang="ru-RU" sz="1200" b="1" dirty="0" smtClean="0"/>
              <a:t>21</a:t>
            </a:r>
            <a:r>
              <a:rPr lang="ru-RU" sz="1200" dirty="0" smtClean="0"/>
              <a:t> </a:t>
            </a:r>
            <a:r>
              <a:rPr lang="ru-RU" sz="1200" dirty="0" smtClean="0"/>
              <a:t>человек - очно и </a:t>
            </a:r>
            <a:r>
              <a:rPr lang="ru-RU" sz="1200" b="1" dirty="0" smtClean="0"/>
              <a:t>4</a:t>
            </a:r>
            <a:r>
              <a:rPr lang="ru-RU" sz="1200" dirty="0" smtClean="0"/>
              <a:t>  </a:t>
            </a:r>
            <a:r>
              <a:rPr lang="ru-RU" sz="1200" dirty="0" smtClean="0"/>
              <a:t>- заочно.</a:t>
            </a:r>
          </a:p>
          <a:p>
            <a:pPr marL="2424113"/>
            <a:r>
              <a:rPr lang="ru-RU" sz="1200" dirty="0"/>
              <a:t>Место проведения: г. Москва, </a:t>
            </a:r>
            <a:r>
              <a:rPr lang="ru-RU" sz="1200" dirty="0" err="1"/>
              <a:t>Космодамианская</a:t>
            </a:r>
            <a:r>
              <a:rPr lang="ru-RU" sz="1200" dirty="0"/>
              <a:t> набережная, д.26/55, стр. 7</a:t>
            </a:r>
          </a:p>
          <a:p>
            <a:pPr marL="2424113"/>
            <a:r>
              <a:rPr lang="ru-RU" sz="1200" dirty="0"/>
              <a:t>Центральный офис Российского профессорского собрания</a:t>
            </a:r>
          </a:p>
          <a:p>
            <a:pPr marL="2424113"/>
            <a:r>
              <a:rPr lang="ru-RU" sz="1200" dirty="0"/>
              <a:t>Время начала проведения собрания: </a:t>
            </a:r>
            <a:r>
              <a:rPr lang="ru-RU" sz="1200" dirty="0" smtClean="0"/>
              <a:t>14 </a:t>
            </a:r>
            <a:r>
              <a:rPr lang="ru-RU" sz="1200" dirty="0"/>
              <a:t>часов 00 минут</a:t>
            </a:r>
          </a:p>
          <a:p>
            <a:pPr marL="2424113"/>
            <a:r>
              <a:rPr lang="ru-RU" sz="1200" dirty="0"/>
              <a:t>Время окончания собрания: 17 часов 00 минут</a:t>
            </a:r>
          </a:p>
          <a:p>
            <a:pPr marL="2424113"/>
            <a:r>
              <a:rPr lang="ru-RU" sz="1200" dirty="0"/>
              <a:t>Дата составления протокола: </a:t>
            </a:r>
            <a:r>
              <a:rPr lang="ru-RU" sz="1200" dirty="0" smtClean="0"/>
              <a:t>03.04.2018 </a:t>
            </a:r>
            <a:r>
              <a:rPr lang="ru-RU" sz="1200" dirty="0"/>
              <a:t>г.</a:t>
            </a:r>
          </a:p>
          <a:p>
            <a:pPr marL="2424113"/>
            <a:r>
              <a:rPr lang="ru-RU" sz="1200" dirty="0"/>
              <a:t>Присутствовали: </a:t>
            </a:r>
            <a:r>
              <a:rPr lang="ru-RU" sz="1200" dirty="0" smtClean="0"/>
              <a:t>25 делегат:</a:t>
            </a:r>
            <a:endParaRPr lang="ru-RU" sz="1200" dirty="0"/>
          </a:p>
          <a:p>
            <a:pPr indent="361950"/>
            <a:r>
              <a:rPr lang="ru-RU" sz="1000" b="1" dirty="0" smtClean="0"/>
              <a:t>ОЧНОЕ </a:t>
            </a:r>
            <a:r>
              <a:rPr lang="ru-RU" sz="1000" b="1" dirty="0"/>
              <a:t>УЧАСТИЕ:</a:t>
            </a:r>
            <a:endParaRPr lang="ru-RU" sz="1000" dirty="0"/>
          </a:p>
          <a:p>
            <a:pPr indent="361950"/>
            <a:r>
              <a:rPr lang="ru-RU" sz="1000" b="1" dirty="0" smtClean="0"/>
              <a:t>Рабочий Президиум Заседания Научного Совета по </a:t>
            </a:r>
            <a:r>
              <a:rPr lang="ru-RU" sz="1000" b="1" dirty="0" smtClean="0"/>
              <a:t>Химическим </a:t>
            </a:r>
            <a:r>
              <a:rPr lang="ru-RU" sz="1000" b="1" dirty="0" smtClean="0"/>
              <a:t>наукам: :</a:t>
            </a:r>
            <a:endParaRPr lang="ru-RU" sz="1000" dirty="0"/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b="1" dirty="0" smtClean="0"/>
              <a:t>ГРИБ ВЛАДИСЛАВ ВАЛЕРЬЕВИЧ</a:t>
            </a:r>
            <a:r>
              <a:rPr lang="ru-RU" sz="1000" dirty="0" smtClean="0"/>
              <a:t>, доктор юридических наук, профессор, председатель Российского профессорского собрания; заведующий кафедрой гражданского общества Международно-правового факультета Московского государственного института международных отношений (У) МИД России,  заместитель секретаря Общественной палаты  Российской Федерации, вице-президент Федеральной палаты адвокатов РФ; главный редактор Издательской группы «Юрист»; член Общественного совета при МВД РФ;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b="1" dirty="0" smtClean="0"/>
              <a:t>МАЦКЕВИЧ ИГОРЬ МИХАЙЛОВИЧ,</a:t>
            </a:r>
            <a:r>
              <a:rPr lang="ru-RU" sz="1000" dirty="0" smtClean="0"/>
              <a:t>  доктор юридических наук, профессор, главный ученый секретарь Высшей аттестационной комиссии при Министерстве образования и науки РФ, заведующий кафедрой криминологии и уголовно-исполнительного права, ФГБОУ ВО   Московский государственный юридический университет им. О. Е. </a:t>
            </a:r>
            <a:r>
              <a:rPr lang="ru-RU" sz="1000" dirty="0" err="1" smtClean="0"/>
              <a:t>Кутафина</a:t>
            </a:r>
            <a:r>
              <a:rPr lang="ru-RU" sz="1000" dirty="0" smtClean="0"/>
              <a:t> (МГЮА);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b="1" dirty="0" smtClean="0"/>
              <a:t>МАЖУГА АЛЕКСАНДР ГЕОРГИЕВИЧ, </a:t>
            </a:r>
            <a:r>
              <a:rPr lang="ru-RU" sz="1000" dirty="0" smtClean="0"/>
              <a:t> сопредседатель  Научного совета Российского профессорского собрания по химическим наукам, доктор химических наук, и.о. ректора ФГБУ ВО «Российский химико-технологический университет имени Д.И. Менделеева»;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b="1" dirty="0" smtClean="0"/>
              <a:t>КНЯЗЕВ АЛЕКСАНДР ВЛАДИМИРОВИЧ,</a:t>
            </a:r>
            <a:r>
              <a:rPr lang="ru-RU" sz="1000" dirty="0" smtClean="0"/>
              <a:t>  сопредседатель  Научного совета Российского профессорского собрания по   химическим наукам, доктор химических наук, профессор, декан химического факультета Национального исследовательского Нижегородского государственного университета им. Н. И. Лобачевского;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b="1" dirty="0" smtClean="0"/>
              <a:t>ПАНАРИН АНДРЕЙ АЛЕКСАНДРОВИЧ</a:t>
            </a:r>
            <a:r>
              <a:rPr lang="ru-RU" sz="1000" dirty="0" smtClean="0"/>
              <a:t>, доктор экономических наук, руководитель Аппарата Российского профессорского собрания;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b="1" dirty="0" smtClean="0"/>
              <a:t>ОВЧИННИКОВА  ТАТЬЯНА ВЛАДИМИРОВНА, </a:t>
            </a:r>
            <a:r>
              <a:rPr lang="ru-RU" sz="1000" dirty="0" smtClean="0"/>
              <a:t>заместитель руководителя Аппарата Российского профессорского собрания, Ответственный секретарь Научного совета Российского профессорского собрания по Химическим наукам;</a:t>
            </a:r>
          </a:p>
          <a:p>
            <a:pPr lvl="0" indent="180975" algn="just"/>
            <a:endParaRPr lang="ru-RU" sz="1000" dirty="0"/>
          </a:p>
          <a:p>
            <a:pPr lvl="0" indent="180975" algn="just"/>
            <a:endParaRPr lang="ru-RU" sz="1000" dirty="0"/>
          </a:p>
        </p:txBody>
      </p:sp>
    </p:spTree>
    <p:extLst>
      <p:ext uri="{BB962C8B-B14F-4D97-AF65-F5344CB8AC3E}">
        <p14:creationId xmlns="" xmlns:p14="http://schemas.microsoft.com/office/powerpoint/2010/main" val="237953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1800" dirty="0" smtClean="0"/>
              <a:t>Состав Научного совета по </a:t>
            </a:r>
            <a:r>
              <a:rPr lang="ru-RU" sz="1800" dirty="0" smtClean="0"/>
              <a:t>Химическим </a:t>
            </a:r>
            <a:r>
              <a:rPr lang="ru-RU" sz="1800" dirty="0" smtClean="0"/>
              <a:t>Наукам (продолжение)</a:t>
            </a:r>
            <a:endParaRPr lang="ru-RU" sz="1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8639" y="1040282"/>
            <a:ext cx="80518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dirty="0"/>
          </a:p>
          <a:p>
            <a:pPr indent="180975" algn="ctr"/>
            <a:r>
              <a:rPr lang="ru-RU" sz="800" b="1" dirty="0" smtClean="0"/>
              <a:t>Участники очного заседания Научного </a:t>
            </a:r>
            <a:r>
              <a:rPr lang="ru-RU" sz="800" b="1" dirty="0" smtClean="0"/>
              <a:t>Совета  </a:t>
            </a:r>
            <a:r>
              <a:rPr lang="ru-RU" sz="800" b="1" dirty="0" smtClean="0"/>
              <a:t>по </a:t>
            </a:r>
            <a:r>
              <a:rPr lang="ru-RU" sz="800" b="1" dirty="0" smtClean="0"/>
              <a:t>Химическим </a:t>
            </a:r>
            <a:r>
              <a:rPr lang="ru-RU" sz="800" b="1" dirty="0" smtClean="0"/>
              <a:t>Наукам:</a:t>
            </a:r>
          </a:p>
          <a:p>
            <a:pPr indent="180975" algn="just">
              <a:buFont typeface="+mj-lt"/>
              <a:buAutoNum type="arabicPeriod"/>
            </a:pPr>
            <a:endParaRPr lang="ru-RU" sz="8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ru-RU" sz="800" b="1" dirty="0" smtClean="0"/>
              <a:t>АБЛЕСИМОВ НИКОЛАЙ ЕВГЕНЬЕВИЧ,</a:t>
            </a:r>
            <a:r>
              <a:rPr lang="ru-RU" sz="800" dirty="0" smtClean="0"/>
              <a:t> доктор химических наук, профессор, советник генерального директора ОАО ГК «Базальтовые проекты» по науке; 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800" b="1" dirty="0" smtClean="0"/>
              <a:t>АСТАХОВ МИХАИЛ ВАСИЛЬЕВИЧ,</a:t>
            </a:r>
            <a:r>
              <a:rPr lang="ru-RU" sz="800" dirty="0" smtClean="0"/>
              <a:t>  доктор химических наук, профессор, заведующий кафедрой физической химии, научный руководитель Информационно-аналитического центра «</a:t>
            </a:r>
            <a:r>
              <a:rPr lang="ru-RU" sz="800" dirty="0" err="1" smtClean="0"/>
              <a:t>Наноматериалы</a:t>
            </a:r>
            <a:r>
              <a:rPr lang="ru-RU" sz="800" dirty="0" smtClean="0"/>
              <a:t> и </a:t>
            </a:r>
            <a:r>
              <a:rPr lang="ru-RU" sz="800" dirty="0" err="1" smtClean="0"/>
              <a:t>нанотехнологии</a:t>
            </a:r>
            <a:r>
              <a:rPr lang="ru-RU" sz="800" dirty="0" smtClean="0"/>
              <a:t>»  НИТУ Московский государственный институт стали и сплавов (</a:t>
            </a:r>
            <a:r>
              <a:rPr lang="ru-RU" sz="800" dirty="0" err="1" smtClean="0"/>
              <a:t>МИСиС</a:t>
            </a:r>
            <a:r>
              <a:rPr lang="ru-RU" sz="800" dirty="0" smtClean="0"/>
              <a:t>);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800" b="1" dirty="0" smtClean="0"/>
              <a:t>ВОРОТЫНЦЕВ МИХАИЛ АЛЕКСЕЕВИЧ,</a:t>
            </a:r>
            <a:r>
              <a:rPr lang="ru-RU" sz="800" dirty="0" smtClean="0"/>
              <a:t> доктор физико-математических наук, профессор, главный научный сотрудник ФГБУН «Институт проблем химической физики Российской академии наук»;  руководитель лаборатории «</a:t>
            </a:r>
            <a:r>
              <a:rPr lang="ru-RU" sz="800" dirty="0" err="1" smtClean="0"/>
              <a:t>Электроактивные</a:t>
            </a:r>
            <a:r>
              <a:rPr lang="ru-RU" sz="800" dirty="0" smtClean="0"/>
              <a:t> материалы и электрохимическая энергетика»  ФГБОУ ВО «Российский химико-технологический университет имени Д.И. Менделеева»;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800" b="1" dirty="0" smtClean="0"/>
              <a:t>ГАРТМАН ТОМАШ НИКОЛАЕВИЧ,</a:t>
            </a:r>
            <a:r>
              <a:rPr lang="ru-RU" sz="800" dirty="0" smtClean="0"/>
              <a:t> доктор технических наук, профессор, заведующий кафедрой информатики и компьютерного проектирования ФГБОУ ВО «Российский химико-технологический университет имени Д.И. Менделеева»;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800" b="1" dirty="0" smtClean="0"/>
              <a:t>КОСТРИКИН АЛЕКСАНДР ВАЛЕНТИНОВИЧ,</a:t>
            </a:r>
            <a:r>
              <a:rPr lang="ru-RU" sz="800" dirty="0" smtClean="0"/>
              <a:t> доктор химических наук, профессор кафедры химии ФГБОУ ВО Мичуринский государственный аграрный университет, Тамбовское региональное отделение РПС;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800" b="1" dirty="0" smtClean="0"/>
              <a:t>МЕШАЛКИН ВАЛЕРИЙ ПАВЛОВИЧ,</a:t>
            </a:r>
            <a:r>
              <a:rPr lang="ru-RU" sz="800" dirty="0" smtClean="0"/>
              <a:t> доктор технических наук, доктор химических наук, академик РАН, профессор, зав. лабораторией химических технологий ФГБОУ ВО «Российский химико-технологический университет имени Д.И. Менделеева»;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800" b="1" dirty="0" smtClean="0"/>
              <a:t>МУСТАФИН ДМИТРИЙ ИСХАКОВИЧ,</a:t>
            </a:r>
            <a:r>
              <a:rPr lang="ru-RU" sz="800" dirty="0" smtClean="0"/>
              <a:t> доктор химических наук, профессор, профессор кафедры </a:t>
            </a:r>
            <a:r>
              <a:rPr lang="ru-RU" sz="800" dirty="0" smtClean="0">
                <a:hlinkClick r:id="rId3" tooltip="Перейти на страницу подразделения"/>
              </a:rPr>
              <a:t>ЮНЕСКО «Зелёная химия для устойчивого развития»</a:t>
            </a:r>
            <a:r>
              <a:rPr lang="ru-RU" sz="800" dirty="0" smtClean="0"/>
              <a:t>, ФГБОУ ВО «Российский химико-технологический университет имени Д.И. Менделеева»;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800" b="1" dirty="0" smtClean="0"/>
              <a:t>ОФИЦЕРОВ ЕВГЕЕНИЙ НИКОЛАЕВИЧ,</a:t>
            </a:r>
            <a:r>
              <a:rPr lang="ru-RU" sz="800" dirty="0" smtClean="0"/>
              <a:t> доктор химических наук, профессор, декан факультета химико-фармацевтических технологий и биомедицинских препаратов, ФГБОУ ВО «Российский химико-технологический университет имени Д.И. Менделеева»;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800" b="1" dirty="0" smtClean="0"/>
              <a:t>ПАРХОМЕНКО ЮРИЙ НИКОЛАЕВИЧ,</a:t>
            </a:r>
            <a:r>
              <a:rPr lang="ru-RU" sz="800" dirty="0" smtClean="0"/>
              <a:t> доктор физико-математических наук, профессор, заведующий кафедрой Материаловедения Полупроводников и Диэлектриков, директор ЦКП "Материаловедение и металлургия", НИТУ Московский государственный институт стали и сплавов (</a:t>
            </a:r>
            <a:r>
              <a:rPr lang="ru-RU" sz="800" dirty="0" err="1" smtClean="0"/>
              <a:t>МИСиС</a:t>
            </a:r>
            <a:r>
              <a:rPr lang="ru-RU" sz="800" dirty="0" smtClean="0"/>
              <a:t>);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800" b="1" dirty="0" smtClean="0"/>
              <a:t>ТАЛАНОВ ВАЛЕРИЙ МИХАЙЛОВИЧ,</a:t>
            </a:r>
            <a:r>
              <a:rPr lang="ru-RU" sz="800" dirty="0" smtClean="0"/>
              <a:t> доктор химических наук, профессор, заведующий кафедрой общей и неорганической химии Южно-Российского государственного политехнического университета (НПИ) им. М.И. Платова;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800" b="1" dirty="0" smtClean="0"/>
              <a:t>ФИЛИЧКИНА ВЕРА АЛЕКСАНДРОВНА,</a:t>
            </a:r>
            <a:r>
              <a:rPr lang="ru-RU" sz="800" dirty="0" smtClean="0"/>
              <a:t> кандидат химических наук, доцент, заведующая кафедрой сертификации и аналитического контроля НИТУ Московский государственный институт стали и сплавов (</a:t>
            </a:r>
            <a:r>
              <a:rPr lang="ru-RU" sz="800" dirty="0" err="1" smtClean="0"/>
              <a:t>МИСиС</a:t>
            </a:r>
            <a:r>
              <a:rPr lang="ru-RU" sz="800" dirty="0" smtClean="0"/>
              <a:t>);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800" b="1" dirty="0" smtClean="0"/>
              <a:t>ФОМИЧЕВ ВАЛЕРИЙ ВЯЧЕСЛАВОВИЧ,</a:t>
            </a:r>
            <a:r>
              <a:rPr lang="ru-RU" sz="800" dirty="0" smtClean="0"/>
              <a:t> доктор химических наук, проректор по научной работе, руководитель Центра коллективного пользования, заведующий кафедрой Общей химической технологии Московской государственной академии химической технологии им. М.В. Ломоносова;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800" b="1" dirty="0" smtClean="0"/>
              <a:t>ХАНЧИЧ ОЛЕГ АЛЕКСЕЕВИЧ,</a:t>
            </a:r>
            <a:r>
              <a:rPr lang="ru-RU" sz="800" dirty="0" smtClean="0"/>
              <a:t> доктор химических наук, профессор, профессор кафедры защиты в чрезвычайных ситуациях, </a:t>
            </a:r>
            <a:r>
              <a:rPr lang="ru-RU" sz="800" u="sng" dirty="0" smtClean="0">
                <a:hlinkClick r:id="rId4"/>
              </a:rPr>
              <a:t>ф</a:t>
            </a:r>
            <a:r>
              <a:rPr lang="ru-RU" sz="800" dirty="0" smtClean="0">
                <a:hlinkClick r:id="rId4"/>
              </a:rPr>
              <a:t>акультет</a:t>
            </a:r>
            <a:r>
              <a:rPr lang="ru-RU" sz="800" u="sng" dirty="0" smtClean="0">
                <a:hlinkClick r:id="rId4"/>
              </a:rPr>
              <a:t>а</a:t>
            </a:r>
            <a:r>
              <a:rPr lang="ru-RU" sz="800" dirty="0" smtClean="0">
                <a:hlinkClick r:id="rId4"/>
              </a:rPr>
              <a:t> </a:t>
            </a:r>
            <a:r>
              <a:rPr lang="ru-RU" sz="800" dirty="0" err="1" smtClean="0">
                <a:hlinkClick r:id="rId4"/>
              </a:rPr>
              <a:t>техносферной</a:t>
            </a:r>
            <a:r>
              <a:rPr lang="ru-RU" sz="800" dirty="0" smtClean="0">
                <a:hlinkClick r:id="rId4"/>
              </a:rPr>
              <a:t> безопасности, экологии и природопользования</a:t>
            </a:r>
            <a:r>
              <a:rPr lang="ru-RU" sz="800" dirty="0" smtClean="0"/>
              <a:t>   ФГБОУ ВО Российский государственный аграрный университет – РГАУ-МСХА им. К.А.Тимирязева;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800" b="1" dirty="0" smtClean="0"/>
              <a:t>ШТИЛЬМАН МИХАИЛ ИСАКОВИЧ,</a:t>
            </a:r>
            <a:r>
              <a:rPr lang="ru-RU" sz="800" dirty="0" smtClean="0"/>
              <a:t> доктор химических наук, профессор, профессор кафедры химии и технологии высокомолекулярных </a:t>
            </a:r>
            <a:r>
              <a:rPr lang="ru-RU" sz="800" dirty="0" err="1" smtClean="0"/>
              <a:t>соединенийФГБОУ</a:t>
            </a:r>
            <a:r>
              <a:rPr lang="ru-RU" sz="800" dirty="0" smtClean="0"/>
              <a:t> ВО «Российский химико-технологический университет имени Д.И. Менделеева»;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800" b="1" dirty="0" smtClean="0"/>
              <a:t>ЩЕРБИНА АННА АНАТОЛЬЕВНА,</a:t>
            </a:r>
            <a:r>
              <a:rPr lang="ru-RU" sz="800" dirty="0" smtClean="0"/>
              <a:t> доктор химических наук, проректор по науке ФГБОУ ВО «Российский химико-технологический университет имени Д.И. Менделеева», член </a:t>
            </a:r>
            <a:r>
              <a:rPr lang="ru-RU" sz="800" b="1" dirty="0" smtClean="0"/>
              <a:t>Совета по науке при Министерстве образования и науки РФ,</a:t>
            </a:r>
            <a:r>
              <a:rPr lang="ru-RU" sz="800" dirty="0" smtClean="0"/>
              <a:t> председатель Совета Общероссийской общественной организации «Российский союз молодых ученых»;</a:t>
            </a:r>
          </a:p>
          <a:p>
            <a:pPr marL="228600" indent="-228600">
              <a:buFont typeface="+mj-lt"/>
              <a:buAutoNum type="arabicPeriod"/>
            </a:pPr>
            <a:endParaRPr lang="ru-RU" sz="800" dirty="0" smtClean="0"/>
          </a:p>
          <a:p>
            <a:pPr marL="228600" indent="-228600"/>
            <a:r>
              <a:rPr lang="ru-RU" sz="800" b="1" dirty="0" smtClean="0"/>
              <a:t>ДИСТАНЦИОННОЕ УЧАСТИЕ</a:t>
            </a:r>
            <a:endParaRPr lang="ru-RU" sz="8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ru-RU" sz="800" b="1" dirty="0" smtClean="0"/>
              <a:t>ТВЕРЬЯНОВИЧ </a:t>
            </a:r>
            <a:r>
              <a:rPr lang="ru-RU" sz="800" b="1" dirty="0" smtClean="0"/>
              <a:t>ЮРИЙ СТАНИСЛАВОВИЧ,</a:t>
            </a:r>
            <a:r>
              <a:rPr lang="ru-RU" sz="800" dirty="0" smtClean="0"/>
              <a:t> доктор  химических наук, профессор, заведующий кафедрой Лазерной химии и лазерного материаловедения Института химии Санкт-Петербургского государственного </a:t>
            </a:r>
            <a:r>
              <a:rPr lang="ru-RU" sz="800" dirty="0" smtClean="0"/>
              <a:t>университета.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800" b="1" dirty="0" smtClean="0"/>
              <a:t>КУМАНИ </a:t>
            </a:r>
            <a:r>
              <a:rPr lang="ru-RU" sz="800" b="1" dirty="0" smtClean="0"/>
              <a:t>МИХАИЛ ВЛАДИМИРОВИЧ</a:t>
            </a:r>
            <a:r>
              <a:rPr lang="ru-RU" sz="800" dirty="0" smtClean="0"/>
              <a:t>, доктор сельскохозяйственных наук, профессор, профессор кафедры физической географии и геоэкологии, ФГОУ ВО Курский государственный </a:t>
            </a:r>
            <a:r>
              <a:rPr lang="ru-RU" sz="800" dirty="0" smtClean="0"/>
              <a:t>университет;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800" b="1" dirty="0" smtClean="0"/>
              <a:t>РОМАНОВ </a:t>
            </a:r>
            <a:r>
              <a:rPr lang="ru-RU" sz="800" b="1" dirty="0" smtClean="0"/>
              <a:t>ЕВГЕНИЙ МИХАЙЛОВИЧ, </a:t>
            </a:r>
            <a:r>
              <a:rPr lang="ru-RU" sz="800" dirty="0" smtClean="0"/>
              <a:t>доктор сельскохозяйственных наук, профессор, ректор ФГБОУ ВО Поволжский государственный технологический университет, профессор кафедры </a:t>
            </a:r>
            <a:r>
              <a:rPr lang="ru-RU" sz="800" dirty="0" smtClean="0"/>
              <a:t>лесоводства;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800" b="1" dirty="0" smtClean="0"/>
              <a:t>ШОБА </a:t>
            </a:r>
            <a:r>
              <a:rPr lang="ru-RU" sz="800" b="1" dirty="0" smtClean="0"/>
              <a:t>СЕРГЕЙ АЛЕКСЕЕВИЧ, </a:t>
            </a:r>
            <a:r>
              <a:rPr lang="ru-RU" sz="800" dirty="0" smtClean="0"/>
              <a:t>доктор биологических наук, Член-корреспондент РАН, академик РАЕН, профессор, декан факультета почвоведения, заведующий кафедрой географии почв  МГУ имени М.В.Ломоносова</a:t>
            </a:r>
            <a:r>
              <a:rPr lang="ru-RU" sz="800" dirty="0" smtClean="0"/>
              <a:t>;</a:t>
            </a:r>
            <a:endParaRPr lang="ru-RU" sz="800" dirty="0" smtClean="0"/>
          </a:p>
        </p:txBody>
      </p:sp>
    </p:spTree>
    <p:extLst>
      <p:ext uri="{BB962C8B-B14F-4D97-AF65-F5344CB8AC3E}">
        <p14:creationId xmlns="" xmlns:p14="http://schemas.microsoft.com/office/powerpoint/2010/main" val="61121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6" y="351927"/>
            <a:ext cx="8190466" cy="638872"/>
          </a:xfrm>
        </p:spPr>
        <p:txBody>
          <a:bodyPr>
            <a:noAutofit/>
          </a:bodyPr>
          <a:lstStyle/>
          <a:p>
            <a:r>
              <a:rPr lang="ru-RU" sz="1800" dirty="0" smtClean="0"/>
              <a:t> </a:t>
            </a:r>
            <a:r>
              <a:rPr lang="ru-RU" sz="1800" b="1" dirty="0"/>
              <a:t>Повестка заседания Научного совета по </a:t>
            </a:r>
            <a:r>
              <a:rPr lang="ru-RU" sz="1800" b="1" dirty="0" smtClean="0"/>
              <a:t>Химическим </a:t>
            </a:r>
            <a:r>
              <a:rPr lang="ru-RU" sz="1800" b="1" dirty="0" smtClean="0"/>
              <a:t>Наукам: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0200" y="1074509"/>
            <a:ext cx="8439331" cy="571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 </a:t>
            </a:r>
            <a:endParaRPr lang="ru-RU" sz="1400" dirty="0"/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/>
              <a:t>Определение </a:t>
            </a:r>
            <a:r>
              <a:rPr lang="ru-RU" sz="1400" dirty="0" smtClean="0"/>
              <a:t>базовых,  </a:t>
            </a:r>
            <a:r>
              <a:rPr lang="ru-RU" sz="1400" dirty="0"/>
              <a:t>ведущих университетов и факультетов Научного совета по  </a:t>
            </a:r>
            <a:r>
              <a:rPr lang="ru-RU" sz="1400" dirty="0" smtClean="0"/>
              <a:t>Химическим </a:t>
            </a:r>
            <a:r>
              <a:rPr lang="ru-RU" sz="1400" dirty="0" smtClean="0"/>
              <a:t>Наукам.</a:t>
            </a:r>
            <a:endParaRPr lang="ru-RU" sz="1400" dirty="0"/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/>
              <a:t>Обсуждение номинаций  на премию «Профессор года».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/>
              <a:t>Формирование и утверждение  состава Экспертного совета.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/>
              <a:t>Формирование состава Редакционной коллегии журнала Российского профессорского собрания «Профессорский журнал «Серия: </a:t>
            </a:r>
            <a:r>
              <a:rPr lang="ru-RU" sz="1400" dirty="0" smtClean="0"/>
              <a:t>Химические </a:t>
            </a:r>
            <a:r>
              <a:rPr lang="ru-RU" sz="1400" dirty="0" smtClean="0"/>
              <a:t>Науки».</a:t>
            </a:r>
            <a:endParaRPr lang="ru-RU" sz="1400" dirty="0"/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/>
              <a:t>Создание рабочей группе по оценке  уровня  развития и состояния  </a:t>
            </a:r>
            <a:r>
              <a:rPr lang="ru-RU" sz="1400" dirty="0" smtClean="0"/>
              <a:t>российской </a:t>
            </a:r>
            <a:r>
              <a:rPr lang="ru-RU" sz="1400" dirty="0" smtClean="0"/>
              <a:t>Химической </a:t>
            </a:r>
            <a:r>
              <a:rPr lang="ru-RU" sz="1400" dirty="0" smtClean="0"/>
              <a:t>Науки и </a:t>
            </a:r>
            <a:r>
              <a:rPr lang="ru-RU" sz="1400" dirty="0"/>
              <a:t>образования, международных тенденций  развития </a:t>
            </a:r>
            <a:r>
              <a:rPr lang="ru-RU" sz="1400" dirty="0" smtClean="0"/>
              <a:t>Химической </a:t>
            </a:r>
            <a:r>
              <a:rPr lang="ru-RU" sz="1400" dirty="0" smtClean="0"/>
              <a:t>Науки и </a:t>
            </a:r>
            <a:r>
              <a:rPr lang="ru-RU" sz="1400" dirty="0"/>
              <a:t>образования.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/>
              <a:t>Создание  рабочей группы  по вопросам  разработки  законопроектов, проектов федеральных целевых  программ в части, касающихся  </a:t>
            </a:r>
            <a:r>
              <a:rPr lang="ru-RU" sz="1400" dirty="0" smtClean="0"/>
              <a:t>российской </a:t>
            </a:r>
            <a:r>
              <a:rPr lang="ru-RU" sz="1400" dirty="0" smtClean="0"/>
              <a:t>Химической </a:t>
            </a:r>
            <a:r>
              <a:rPr lang="ru-RU" sz="1400" dirty="0" smtClean="0"/>
              <a:t>Науки и </a:t>
            </a:r>
            <a:r>
              <a:rPr lang="ru-RU" sz="1400" dirty="0"/>
              <a:t>образования, а также  по совершенствованию  правового регулирования </a:t>
            </a:r>
            <a:r>
              <a:rPr lang="ru-RU" sz="1400" dirty="0" smtClean="0"/>
              <a:t>Химических </a:t>
            </a:r>
            <a:r>
              <a:rPr lang="ru-RU" sz="1400" dirty="0" smtClean="0"/>
              <a:t>Наук и </a:t>
            </a:r>
            <a:r>
              <a:rPr lang="ru-RU" sz="1400" dirty="0"/>
              <a:t>образования  в Российской Федерации,  разработка федеральных государственных образовательных стандартов.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/>
              <a:t>Создание рабочей группы  по аттестации  научных и научно-педагогических работников в области </a:t>
            </a:r>
            <a:r>
              <a:rPr lang="ru-RU" sz="1400" dirty="0" smtClean="0"/>
              <a:t>Химической </a:t>
            </a:r>
            <a:r>
              <a:rPr lang="ru-RU" sz="1400" dirty="0" smtClean="0"/>
              <a:t>Науки,   </a:t>
            </a:r>
            <a:r>
              <a:rPr lang="ru-RU" sz="1400" dirty="0"/>
              <a:t>по переподготовке  и повышению квалификации научных кадров в области </a:t>
            </a:r>
            <a:r>
              <a:rPr lang="ru-RU" sz="1400" dirty="0" smtClean="0"/>
              <a:t>Филологии.</a:t>
            </a:r>
            <a:endParaRPr lang="ru-RU" sz="1400" dirty="0"/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/>
              <a:t>Создание рабочей группы  по профессионально-общественной  аккредитации и сертификации основных  профессиональных образовательных программ по </a:t>
            </a:r>
            <a:r>
              <a:rPr lang="ru-RU" sz="1400" dirty="0" smtClean="0"/>
              <a:t>Химической </a:t>
            </a:r>
            <a:r>
              <a:rPr lang="ru-RU" sz="1400" dirty="0" smtClean="0"/>
              <a:t>Науке, </a:t>
            </a:r>
            <a:r>
              <a:rPr lang="ru-RU" sz="1400" dirty="0"/>
              <a:t>дополнительных профессиональных  программ по </a:t>
            </a:r>
            <a:r>
              <a:rPr lang="ru-RU" sz="1400" dirty="0" smtClean="0"/>
              <a:t>Филологии.</a:t>
            </a:r>
            <a:endParaRPr lang="ru-RU" sz="1400" dirty="0"/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/>
              <a:t>Создание рабочей группы по аккредитации научных периодических изданий  по </a:t>
            </a:r>
            <a:r>
              <a:rPr lang="ru-RU" sz="1400" dirty="0" smtClean="0"/>
              <a:t>Химическим </a:t>
            </a:r>
            <a:r>
              <a:rPr lang="ru-RU" sz="1400" dirty="0" smtClean="0"/>
              <a:t>Наукам и </a:t>
            </a:r>
            <a:r>
              <a:rPr lang="ru-RU" sz="1400" dirty="0"/>
              <a:t>их </a:t>
            </a:r>
            <a:r>
              <a:rPr lang="ru-RU" sz="1400" dirty="0" err="1"/>
              <a:t>рейтингование</a:t>
            </a:r>
            <a:r>
              <a:rPr lang="ru-RU" sz="1400" dirty="0"/>
              <a:t>, </a:t>
            </a:r>
            <a:r>
              <a:rPr lang="ru-RU" sz="1400" dirty="0" err="1"/>
              <a:t>рэнкингование</a:t>
            </a:r>
            <a:r>
              <a:rPr lang="ru-RU" sz="1400" dirty="0"/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/>
              <a:t>Создание рабочей группы  по оценке  качества  учебных изданий и присвоения  грифов РПС.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/>
              <a:t>Выборы  ответственного  секретаря Научного совета  по </a:t>
            </a:r>
            <a:r>
              <a:rPr lang="ru-RU" sz="1400" dirty="0" smtClean="0"/>
              <a:t>Химическим </a:t>
            </a:r>
            <a:r>
              <a:rPr lang="ru-RU" sz="1400" dirty="0" smtClean="0"/>
              <a:t>Наукам.</a:t>
            </a:r>
            <a:endParaRPr lang="ru-RU" sz="1400" dirty="0"/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/>
              <a:t>Обсуждение Резолюции Первого Профессорского форума.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/>
              <a:t>Разное.</a:t>
            </a:r>
          </a:p>
          <a:p>
            <a:pPr indent="355600" algn="just">
              <a:lnSpc>
                <a:spcPct val="11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892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/>
              <a:t>Проект решения по вопросу заседания Научного Совета 1.</a:t>
            </a:r>
            <a:endParaRPr lang="ru-RU" sz="20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2098" y="1041023"/>
            <a:ext cx="848359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 smtClean="0"/>
              <a:t>1. Определение базовых , ведущих университетов и факультетов Научного совета по  </a:t>
            </a:r>
            <a:r>
              <a:rPr lang="ru-RU" sz="1200" b="1" dirty="0" smtClean="0"/>
              <a:t>Химическим </a:t>
            </a:r>
            <a:r>
              <a:rPr lang="ru-RU" sz="1200" b="1" dirty="0" smtClean="0"/>
              <a:t>Наукам.</a:t>
            </a:r>
          </a:p>
          <a:p>
            <a:endParaRPr lang="ru-RU" sz="1000" dirty="0"/>
          </a:p>
          <a:p>
            <a:r>
              <a:rPr lang="ru-RU" sz="1000" dirty="0"/>
              <a:t> </a:t>
            </a:r>
          </a:p>
          <a:p>
            <a:pPr indent="357188" algn="just"/>
            <a:r>
              <a:rPr lang="ru-RU" sz="1000" dirty="0"/>
              <a:t>Гриб В.В. представил информацию о том, что руководство РПС (Гриб Владислав Валерьевич, руководитель Российского профессорского собрания и Панарин Андрей Александрович,  руководитель Аппарата  Российского профессорского собрания) 14.03.2018 г. встретились с Измайловой </a:t>
            </a:r>
            <a:r>
              <a:rPr lang="ru-RU" sz="1000" dirty="0" err="1"/>
              <a:t>Лемкой</a:t>
            </a:r>
            <a:r>
              <a:rPr lang="ru-RU" sz="1000" dirty="0"/>
              <a:t>  </a:t>
            </a:r>
            <a:r>
              <a:rPr lang="ru-RU" sz="1000" dirty="0" err="1"/>
              <a:t>Султановной</a:t>
            </a:r>
            <a:r>
              <a:rPr lang="ru-RU" sz="1000" dirty="0"/>
              <a:t>, директором Федерального государственного бюджетного учреждения «Национальное </a:t>
            </a:r>
            <a:r>
              <a:rPr lang="ru-RU" sz="1000" dirty="0" err="1"/>
              <a:t>аккредитационное</a:t>
            </a:r>
            <a:r>
              <a:rPr lang="ru-RU" sz="1000" dirty="0"/>
              <a:t> агентство в сфере образования» (ФГБУ «</a:t>
            </a:r>
            <a:r>
              <a:rPr lang="ru-RU" sz="1000" dirty="0" err="1"/>
              <a:t>Росаккредагентство</a:t>
            </a:r>
            <a:r>
              <a:rPr lang="ru-RU" sz="1000" dirty="0"/>
              <a:t>»). Были обсудили вопросы и одобрены направления сотрудничества в области  аккредитации экспертов для проведения </a:t>
            </a:r>
            <a:r>
              <a:rPr lang="ru-RU" sz="1000" dirty="0" err="1"/>
              <a:t>аккредитационной</a:t>
            </a:r>
            <a:r>
              <a:rPr lang="ru-RU" sz="1000" dirty="0"/>
              <a:t> экспертизы, подготовки проектов методических и иных документов по вопросам анализа содержания и качества подготовки обучающихся в организациях, осуществляющих образовательную деятельность, а также вопросы общественной профессиональной аккредитации.</a:t>
            </a:r>
          </a:p>
          <a:p>
            <a:pPr indent="357188" algn="just"/>
            <a:r>
              <a:rPr lang="ru-RU" sz="1000" dirty="0"/>
              <a:t>С учетом выдвигаемых требований предложено определить следующие базовые ведущие университеты и факультеты для развития партнерства с  Научным советом по </a:t>
            </a:r>
            <a:r>
              <a:rPr lang="ru-RU" sz="1000" dirty="0" smtClean="0"/>
              <a:t>Химическим </a:t>
            </a:r>
            <a:r>
              <a:rPr lang="ru-RU" sz="1000" dirty="0" smtClean="0"/>
              <a:t>Наукам.</a:t>
            </a:r>
            <a:endParaRPr lang="ru-RU" sz="1000" dirty="0"/>
          </a:p>
          <a:p>
            <a:pPr marL="228600" lvl="0" indent="-228600">
              <a:buFont typeface="+mj-lt"/>
              <a:buAutoNum type="arabicPeriod"/>
            </a:pPr>
            <a:r>
              <a:rPr lang="ru-RU" sz="1000" dirty="0" smtClean="0"/>
              <a:t>ФГБУ ВО «Российский химико-технологический университет имени Д.И. Менделеева», кафедра </a:t>
            </a:r>
            <a:r>
              <a:rPr lang="ru-RU" sz="1000" dirty="0" smtClean="0">
                <a:hlinkClick r:id="rId3" tooltip="Перейти на страницу подразделения"/>
              </a:rPr>
              <a:t>ЮНЕСКО «Зелёная химия для устойчивого развития»</a:t>
            </a:r>
            <a:r>
              <a:rPr lang="ru-RU" sz="1000" dirty="0" smtClean="0"/>
              <a:t>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000" dirty="0" smtClean="0"/>
              <a:t>Национальный исследовательский Нижегородский государственный университет им. Н. И. Лобачевского,  химический факультет;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000" dirty="0" smtClean="0"/>
              <a:t>Московский  государственный университет имени М.В.Ломоносова, факультет почвоведения;  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000" dirty="0" smtClean="0"/>
              <a:t>ФГБУН «Институт проблем химической физики Российской академии наук;  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000" dirty="0" smtClean="0"/>
              <a:t>ФГБНУ Физико-технический институт им. А.Ф.Иоффе Российской академии Наук;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000" dirty="0" smtClean="0"/>
              <a:t>Уральский Федеральный университет имени Первого Президента России </a:t>
            </a:r>
            <a:r>
              <a:rPr lang="ru-RU" sz="1000" dirty="0" err="1" smtClean="0"/>
              <a:t>Б.Н.Ельцына</a:t>
            </a:r>
            <a:r>
              <a:rPr lang="ru-RU" sz="1000" dirty="0" smtClean="0"/>
              <a:t>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000" dirty="0" smtClean="0"/>
              <a:t> Южный Федеральный университет;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000" dirty="0" err="1" smtClean="0"/>
              <a:t>Сбирский</a:t>
            </a:r>
            <a:r>
              <a:rPr lang="ru-RU" sz="1000" dirty="0" smtClean="0"/>
              <a:t> Федеральный университет;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000" dirty="0" smtClean="0"/>
              <a:t>ФГБОУ ВО  </a:t>
            </a:r>
            <a:r>
              <a:rPr lang="ru-RU" sz="1000" dirty="0" smtClean="0">
                <a:hlinkClick r:id="rId4"/>
              </a:rPr>
              <a:t>Московский государственный технический университет имени Н.Э. Баумана</a:t>
            </a:r>
            <a:r>
              <a:rPr lang="ru-RU" sz="1000" dirty="0" smtClean="0"/>
              <a:t>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000" dirty="0" smtClean="0"/>
              <a:t>ФГБОУ ВО  Российский государственный университет нефти и газа имени И.М. Губкина;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000" dirty="0" smtClean="0"/>
              <a:t>ФГБОУ ВО Российский государственный геологоразведочный Университет имени Серго Орджоникидзе;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000" dirty="0" smtClean="0"/>
              <a:t>ФГОУ ВО Курский государственный университет; кафедра физической географии и геоэкологии, 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000" dirty="0" smtClean="0"/>
              <a:t>ФГБОУ ВО Поволжский государственный технологический университет, кафедра лесоводства;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000" b="1" dirty="0" smtClean="0"/>
              <a:t> </a:t>
            </a:r>
            <a:r>
              <a:rPr lang="ru-RU" sz="1000" dirty="0" smtClean="0"/>
              <a:t> ФГБОУ ВО Мичуринский государственный аграрный университет;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000" dirty="0" smtClean="0"/>
              <a:t>ФГБОУ ВО Московская государственная академия химической технологии имени  М.В. Ломоносова, кафедра Общей химической технологии;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000" dirty="0" smtClean="0"/>
              <a:t>НИТУ Московский государственный институт стали и сплавов (</a:t>
            </a:r>
            <a:r>
              <a:rPr lang="ru-RU" sz="1000" dirty="0" err="1" smtClean="0"/>
              <a:t>МИСиС</a:t>
            </a:r>
            <a:r>
              <a:rPr lang="ru-RU" sz="1000" dirty="0" smtClean="0"/>
              <a:t>) Информационно-аналитический центр «</a:t>
            </a:r>
            <a:r>
              <a:rPr lang="ru-RU" sz="1000" dirty="0" err="1" smtClean="0"/>
              <a:t>Наноматериалы</a:t>
            </a:r>
            <a:r>
              <a:rPr lang="ru-RU" sz="1000" dirty="0" smtClean="0"/>
              <a:t> и </a:t>
            </a:r>
            <a:r>
              <a:rPr lang="ru-RU" sz="1000" dirty="0" err="1" smtClean="0"/>
              <a:t>нанотехнологии</a:t>
            </a:r>
            <a:r>
              <a:rPr lang="ru-RU" sz="1000" dirty="0" smtClean="0"/>
              <a:t>»; 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000" dirty="0" smtClean="0"/>
              <a:t>ФГБОУ ВО Российский государственный аграрный университет – РГАУ-МСХА им. К.А.Тимирязева, </a:t>
            </a:r>
            <a:r>
              <a:rPr lang="ru-RU" sz="1000" dirty="0" smtClean="0">
                <a:hlinkClick r:id="rId5"/>
              </a:rPr>
              <a:t>факультет </a:t>
            </a:r>
            <a:r>
              <a:rPr lang="ru-RU" sz="1000" dirty="0" err="1" smtClean="0">
                <a:hlinkClick r:id="rId5"/>
              </a:rPr>
              <a:t>техносферной</a:t>
            </a:r>
            <a:r>
              <a:rPr lang="ru-RU" sz="1000" dirty="0" smtClean="0">
                <a:hlinkClick r:id="rId5"/>
              </a:rPr>
              <a:t> безопасности, экологии и природопользования</a:t>
            </a:r>
            <a:r>
              <a:rPr lang="ru-RU" sz="1000" dirty="0" smtClean="0"/>
              <a:t>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000" dirty="0" smtClean="0"/>
              <a:t>Южно-Российский государственный политехнический университет (НПИ) им. М.И. Платова;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000" dirty="0" smtClean="0"/>
              <a:t>Санкт-Петербургский государственный университет,  Институт химии;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000" dirty="0" smtClean="0"/>
              <a:t>Пермский  государственный национальный исследовательский университет, Химический факультет.</a:t>
            </a:r>
          </a:p>
          <a:p>
            <a:pPr algn="ctr"/>
            <a:endParaRPr lang="ru-RU" sz="1000" b="1" dirty="0" smtClean="0"/>
          </a:p>
          <a:p>
            <a:pPr algn="ctr"/>
            <a:endParaRPr lang="ru-RU" sz="1000" b="1" dirty="0" smtClean="0"/>
          </a:p>
          <a:p>
            <a:pPr algn="ctr"/>
            <a:r>
              <a:rPr lang="ru-RU" sz="1000" b="1" dirty="0" smtClean="0"/>
              <a:t>Постановление </a:t>
            </a:r>
            <a:r>
              <a:rPr lang="ru-RU" sz="1000" b="1" dirty="0"/>
              <a:t>принято: единогласно.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0933" y="1204123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1751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1</a:t>
            </a:r>
            <a:r>
              <a:rPr lang="ru-RU" sz="2000" b="1" dirty="0"/>
              <a:t>. </a:t>
            </a:r>
            <a:r>
              <a:rPr lang="ru-RU" sz="2000" b="1" dirty="0" smtClean="0"/>
              <a:t>Приоритетные задачи </a:t>
            </a:r>
            <a:r>
              <a:rPr lang="ru-RU" sz="2000" b="1" dirty="0"/>
              <a:t>Научного совета по </a:t>
            </a:r>
            <a:r>
              <a:rPr lang="ru-RU" sz="2000" b="1" dirty="0" smtClean="0"/>
              <a:t>Химическим </a:t>
            </a:r>
            <a:r>
              <a:rPr lang="ru-RU" sz="2000" b="1" dirty="0" smtClean="0"/>
              <a:t>Наукам  </a:t>
            </a:r>
            <a:endParaRPr lang="ru-RU" sz="20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401" y="1475416"/>
            <a:ext cx="84835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endParaRPr lang="ru-RU" sz="1500" dirty="0" smtClean="0"/>
          </a:p>
          <a:p>
            <a:pPr algn="just">
              <a:tabLst>
                <a:tab pos="355600" algn="l"/>
              </a:tabLst>
            </a:pPr>
            <a:endParaRPr lang="ru-RU" sz="15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0933" y="1204123"/>
            <a:ext cx="86868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/>
            <a:r>
              <a:rPr lang="ru-RU" sz="1550" dirty="0" smtClean="0"/>
              <a:t>1</a:t>
            </a:r>
            <a:r>
              <a:rPr lang="ru-RU" sz="1550" dirty="0"/>
              <a:t>. О</a:t>
            </a:r>
            <a:r>
              <a:rPr lang="ru-RU" sz="1550" dirty="0" smtClean="0"/>
              <a:t>ценка </a:t>
            </a:r>
            <a:r>
              <a:rPr lang="ru-RU" sz="1550" dirty="0"/>
              <a:t>уровня развития и состояния российских  </a:t>
            </a:r>
            <a:r>
              <a:rPr lang="ru-RU" sz="1550" dirty="0" smtClean="0"/>
              <a:t> </a:t>
            </a:r>
            <a:r>
              <a:rPr lang="ru-RU" sz="1550" dirty="0" smtClean="0"/>
              <a:t>Химических </a:t>
            </a:r>
            <a:r>
              <a:rPr lang="ru-RU" sz="1550" dirty="0" smtClean="0"/>
              <a:t>Наук  и </a:t>
            </a:r>
            <a:r>
              <a:rPr lang="ru-RU" sz="1550" dirty="0"/>
              <a:t>образования, международных тенденций развития </a:t>
            </a:r>
            <a:r>
              <a:rPr lang="ru-RU" sz="1550" dirty="0" smtClean="0"/>
              <a:t>Химических </a:t>
            </a:r>
            <a:r>
              <a:rPr lang="ru-RU" sz="1550" dirty="0" smtClean="0"/>
              <a:t>Наук и </a:t>
            </a:r>
            <a:r>
              <a:rPr lang="ru-RU" sz="1550" dirty="0"/>
              <a:t>образования;</a:t>
            </a:r>
          </a:p>
          <a:p>
            <a:pPr indent="357188"/>
            <a:r>
              <a:rPr lang="ru-RU" sz="1550" dirty="0" smtClean="0"/>
              <a:t>2</a:t>
            </a:r>
            <a:r>
              <a:rPr lang="ru-RU" sz="1550" dirty="0"/>
              <a:t>. </a:t>
            </a:r>
            <a:r>
              <a:rPr lang="ru-RU" sz="1550" dirty="0" smtClean="0"/>
              <a:t>Разработка </a:t>
            </a:r>
            <a:r>
              <a:rPr lang="ru-RU" sz="1550" dirty="0"/>
              <a:t>законопроектов, проектов федеральных целевых программ в части, касающейся </a:t>
            </a:r>
            <a:r>
              <a:rPr lang="ru-RU" sz="1550" dirty="0" smtClean="0"/>
              <a:t>российской </a:t>
            </a:r>
            <a:r>
              <a:rPr lang="ru-RU" sz="1550" dirty="0" smtClean="0"/>
              <a:t>Химической </a:t>
            </a:r>
            <a:r>
              <a:rPr lang="ru-RU" sz="1550" dirty="0" smtClean="0"/>
              <a:t>Науки  и </a:t>
            </a:r>
            <a:r>
              <a:rPr lang="ru-RU" sz="1550" dirty="0"/>
              <a:t>образования, а также </a:t>
            </a:r>
            <a:r>
              <a:rPr lang="ru-RU" sz="1550" dirty="0" smtClean="0"/>
              <a:t>совершенствование </a:t>
            </a:r>
            <a:r>
              <a:rPr lang="ru-RU" sz="1550" dirty="0"/>
              <a:t>правового регулирования науки и образования в Российской Федерации, разработки федеральных государственных образовательных стандартов</a:t>
            </a:r>
            <a:r>
              <a:rPr lang="ru-RU" sz="1550" dirty="0" smtClean="0"/>
              <a:t>;</a:t>
            </a:r>
          </a:p>
          <a:p>
            <a:pPr indent="357188"/>
            <a:r>
              <a:rPr lang="ru-RU" sz="1550" dirty="0"/>
              <a:t>3. П</a:t>
            </a:r>
            <a:r>
              <a:rPr lang="ru-RU" sz="1550" dirty="0" smtClean="0"/>
              <a:t>одготовка </a:t>
            </a:r>
            <a:r>
              <a:rPr lang="ru-RU" sz="1550" dirty="0"/>
              <a:t>предложений по совершенствованию системы аттестации научных и научно-педагогических работников в области </a:t>
            </a:r>
            <a:r>
              <a:rPr lang="ru-RU" sz="1550" dirty="0" smtClean="0"/>
              <a:t>Химической </a:t>
            </a:r>
            <a:r>
              <a:rPr lang="ru-RU" sz="1550" dirty="0" smtClean="0"/>
              <a:t>Науки, а также </a:t>
            </a:r>
            <a:r>
              <a:rPr lang="ru-RU" sz="1550" dirty="0"/>
              <a:t>по переподготовке и повышению квалификации научных кадров в области </a:t>
            </a:r>
            <a:r>
              <a:rPr lang="ru-RU" sz="1550" dirty="0" smtClean="0"/>
              <a:t>Химических наук;</a:t>
            </a:r>
            <a:endParaRPr lang="ru-RU" sz="1550" dirty="0"/>
          </a:p>
          <a:p>
            <a:pPr indent="357188"/>
            <a:r>
              <a:rPr lang="ru-RU" sz="1550" dirty="0" smtClean="0"/>
              <a:t>4</a:t>
            </a:r>
            <a:r>
              <a:rPr lang="ru-RU" sz="1550" dirty="0"/>
              <a:t>. Р</a:t>
            </a:r>
            <a:r>
              <a:rPr lang="ru-RU" sz="1550" dirty="0" smtClean="0"/>
              <a:t>азработка </a:t>
            </a:r>
            <a:r>
              <a:rPr lang="ru-RU" sz="1550" dirty="0"/>
              <a:t>предложений в сфере профессионально-общественной аккредитации и сертификации основных профессиональных образовательных программ по </a:t>
            </a:r>
            <a:r>
              <a:rPr lang="ru-RU" sz="1550" dirty="0" smtClean="0"/>
              <a:t>Химическим </a:t>
            </a:r>
            <a:r>
              <a:rPr lang="ru-RU" sz="1550" dirty="0" smtClean="0"/>
              <a:t>Наукам, </a:t>
            </a:r>
            <a:r>
              <a:rPr lang="ru-RU" sz="1550" dirty="0"/>
              <a:t>дополнительных профессиональных программ по </a:t>
            </a:r>
            <a:r>
              <a:rPr lang="ru-RU" sz="1550" dirty="0" smtClean="0"/>
              <a:t>Химии;</a:t>
            </a:r>
            <a:endParaRPr lang="ru-RU" sz="1550" dirty="0"/>
          </a:p>
          <a:p>
            <a:pPr indent="357188"/>
            <a:r>
              <a:rPr lang="ru-RU" sz="1550" dirty="0"/>
              <a:t>5. Р</a:t>
            </a:r>
            <a:r>
              <a:rPr lang="ru-RU" sz="1550" dirty="0" smtClean="0"/>
              <a:t>азработка </a:t>
            </a:r>
            <a:r>
              <a:rPr lang="ru-RU" sz="1550" dirty="0"/>
              <a:t>предложений по </a:t>
            </a:r>
            <a:r>
              <a:rPr lang="ru-RU" sz="1550" dirty="0" smtClean="0"/>
              <a:t>аккредитации </a:t>
            </a:r>
            <a:r>
              <a:rPr lang="ru-RU" sz="1550" dirty="0"/>
              <a:t>научных периодических изданий по </a:t>
            </a:r>
            <a:r>
              <a:rPr lang="ru-RU" sz="1550" dirty="0" smtClean="0"/>
              <a:t>Химическим </a:t>
            </a:r>
            <a:r>
              <a:rPr lang="ru-RU" sz="1550" dirty="0" smtClean="0"/>
              <a:t>наукам  и </a:t>
            </a:r>
            <a:r>
              <a:rPr lang="ru-RU" sz="1550" dirty="0"/>
              <a:t>их  </a:t>
            </a:r>
            <a:r>
              <a:rPr lang="ru-RU" sz="1550" dirty="0" err="1" smtClean="0"/>
              <a:t>рейтингование</a:t>
            </a:r>
            <a:r>
              <a:rPr lang="ru-RU" sz="1550" dirty="0" smtClean="0"/>
              <a:t>, </a:t>
            </a:r>
            <a:r>
              <a:rPr lang="ru-RU" sz="1550" dirty="0" err="1" smtClean="0"/>
              <a:t>рэнкингование</a:t>
            </a:r>
            <a:r>
              <a:rPr lang="ru-RU" sz="1550" dirty="0" smtClean="0"/>
              <a:t>;</a:t>
            </a:r>
          </a:p>
          <a:p>
            <a:pPr indent="357188"/>
            <a:r>
              <a:rPr lang="ru-RU" sz="1550" dirty="0" smtClean="0"/>
              <a:t>6. Разработка </a:t>
            </a:r>
            <a:r>
              <a:rPr lang="ru-RU" sz="1550" dirty="0"/>
              <a:t>предложений по оценке качества учебных изданий и присвоению грифов РПС.</a:t>
            </a:r>
          </a:p>
          <a:p>
            <a:pPr indent="357188"/>
            <a:r>
              <a:rPr lang="ru-RU" sz="1550" dirty="0" smtClean="0"/>
              <a:t>7. Содействие изданию «Профессорского журнала </a:t>
            </a:r>
            <a:r>
              <a:rPr lang="ru-RU" sz="1550" dirty="0"/>
              <a:t>«Серия: </a:t>
            </a:r>
            <a:r>
              <a:rPr lang="ru-RU" sz="1550" dirty="0" smtClean="0"/>
              <a:t>Химические </a:t>
            </a:r>
            <a:r>
              <a:rPr lang="ru-RU" sz="1550" dirty="0" smtClean="0"/>
              <a:t>Науки».</a:t>
            </a:r>
          </a:p>
          <a:p>
            <a:pPr indent="444500" algn="just">
              <a:tabLst>
                <a:tab pos="355600" algn="l"/>
              </a:tabLst>
            </a:pPr>
            <a:endParaRPr lang="ru-RU" sz="1550" dirty="0" smtClean="0"/>
          </a:p>
          <a:p>
            <a:pPr indent="444500" algn="just">
              <a:tabLst>
                <a:tab pos="355600" algn="l"/>
              </a:tabLst>
            </a:pPr>
            <a:r>
              <a:rPr lang="ru-RU" sz="1550" dirty="0" smtClean="0"/>
              <a:t>Принять </a:t>
            </a:r>
            <a:r>
              <a:rPr lang="ru-RU" sz="1550" dirty="0"/>
              <a:t>к сведению информацию о составе и приоритетных задачах Научного совета по </a:t>
            </a:r>
            <a:r>
              <a:rPr lang="ru-RU" sz="1550" dirty="0" smtClean="0"/>
              <a:t>Химическим </a:t>
            </a:r>
            <a:r>
              <a:rPr lang="ru-RU" sz="1550" dirty="0" smtClean="0"/>
              <a:t>Наукам.</a:t>
            </a:r>
            <a:endParaRPr lang="ru-RU" sz="1550" dirty="0"/>
          </a:p>
          <a:p>
            <a:pPr indent="444500" algn="just">
              <a:tabLst>
                <a:tab pos="355600" algn="l"/>
              </a:tabLst>
            </a:pPr>
            <a:r>
              <a:rPr lang="ru-RU" sz="1550" dirty="0"/>
              <a:t>При наличии дополнительных предложений по направлениям деятельности    Научного совета по </a:t>
            </a:r>
            <a:r>
              <a:rPr lang="ru-RU" sz="1550" dirty="0" smtClean="0"/>
              <a:t>Химическим </a:t>
            </a:r>
            <a:r>
              <a:rPr lang="ru-RU" sz="1550" dirty="0" smtClean="0"/>
              <a:t>Наукам представить </a:t>
            </a:r>
            <a:r>
              <a:rPr lang="ru-RU" sz="1550" dirty="0"/>
              <a:t>предложения </a:t>
            </a:r>
            <a:r>
              <a:rPr lang="ru-RU" sz="1550" dirty="0" smtClean="0"/>
              <a:t>Ответственному секретарю в </a:t>
            </a:r>
            <a:r>
              <a:rPr lang="ru-RU" sz="1550" dirty="0"/>
              <a:t>срок до 13.04.2018 г.</a:t>
            </a:r>
          </a:p>
          <a:p>
            <a:pPr algn="ctr">
              <a:tabLst>
                <a:tab pos="355600" algn="l"/>
              </a:tabLst>
            </a:pPr>
            <a:r>
              <a:rPr lang="ru-RU" sz="1550" b="1" dirty="0"/>
              <a:t>Постановление принято: единогласно.</a:t>
            </a:r>
            <a:endParaRPr lang="ru-RU" sz="1550" dirty="0"/>
          </a:p>
          <a:p>
            <a:pPr indent="357188"/>
            <a:endParaRPr lang="ru-RU" sz="1550" dirty="0"/>
          </a:p>
          <a:p>
            <a:pPr indent="357188"/>
            <a:endParaRPr lang="ru-RU" sz="1550" dirty="0"/>
          </a:p>
        </p:txBody>
      </p:sp>
    </p:spTree>
    <p:extLst>
      <p:ext uri="{BB962C8B-B14F-4D97-AF65-F5344CB8AC3E}">
        <p14:creationId xmlns="" xmlns:p14="http://schemas.microsoft.com/office/powerpoint/2010/main" val="24865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2. Обсуждение номинаций  на премию «Профессор года».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4133" y="1083250"/>
            <a:ext cx="832152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1200" b="1" i="1" u="sng" dirty="0"/>
              <a:t>Слушали:</a:t>
            </a:r>
            <a:r>
              <a:rPr lang="ru-RU" sz="1200" b="1" i="1" dirty="0"/>
              <a:t> </a:t>
            </a:r>
            <a:r>
              <a:rPr lang="ru-RU" sz="1200" b="1" dirty="0"/>
              <a:t>В.В. Гриба</a:t>
            </a:r>
            <a:r>
              <a:rPr lang="ru-RU" sz="1200" dirty="0"/>
              <a:t>, доктора юридических наук, профессора, председателя Российского профессорского собрания. О критериях выдвижения на премию «Профессор года» по номинации </a:t>
            </a:r>
            <a:r>
              <a:rPr lang="ru-RU" sz="1200" dirty="0" smtClean="0"/>
              <a:t>«Химические </a:t>
            </a:r>
            <a:r>
              <a:rPr lang="ru-RU" sz="1200" dirty="0" smtClean="0"/>
              <a:t>Науки» </a:t>
            </a:r>
            <a:r>
              <a:rPr lang="ru-RU" sz="1200" dirty="0"/>
              <a:t>и критериев выдвижения на звание «Заслуженный профессор России».</a:t>
            </a:r>
          </a:p>
          <a:p>
            <a:pPr indent="357188" algn="just"/>
            <a:r>
              <a:rPr lang="ru-RU" sz="1200" b="1" dirty="0"/>
              <a:t>Выступили: </a:t>
            </a:r>
            <a:r>
              <a:rPr lang="ru-RU" sz="1200" dirty="0" err="1" smtClean="0"/>
              <a:t>Мажуга</a:t>
            </a:r>
            <a:r>
              <a:rPr lang="ru-RU" sz="1200" dirty="0" smtClean="0"/>
              <a:t> Александр Георгиевич; Князев Александр Владимирович; </a:t>
            </a:r>
            <a:r>
              <a:rPr lang="ru-RU" sz="1200" dirty="0" err="1" smtClean="0"/>
              <a:t>Аблесимов</a:t>
            </a:r>
            <a:r>
              <a:rPr lang="ru-RU" sz="1200" dirty="0" smtClean="0"/>
              <a:t> Николай Евгеньевич; Мешалкин Валерий Павлович</a:t>
            </a:r>
            <a:r>
              <a:rPr lang="ru-RU" sz="1200" dirty="0" smtClean="0"/>
              <a:t>. </a:t>
            </a:r>
            <a:r>
              <a:rPr lang="ru-RU" sz="1200" dirty="0"/>
              <a:t>Обратили внимание на достаточно аргументированное выдвижения </a:t>
            </a:r>
            <a:r>
              <a:rPr lang="ru-RU" sz="1200" dirty="0" err="1"/>
              <a:t>критериального</a:t>
            </a:r>
            <a:r>
              <a:rPr lang="ru-RU" sz="1200" dirty="0"/>
              <a:t> оценочного основания как для выдвижения на премию «Профессор года» по номинации </a:t>
            </a:r>
            <a:r>
              <a:rPr lang="ru-RU" sz="1200" dirty="0" smtClean="0"/>
              <a:t>«Химические </a:t>
            </a:r>
            <a:r>
              <a:rPr lang="ru-RU" sz="1200" dirty="0" smtClean="0"/>
              <a:t>Науки», </a:t>
            </a:r>
            <a:r>
              <a:rPr lang="ru-RU" sz="1200" dirty="0"/>
              <a:t>так и в принятии критериев, показателей и уровней оценки профессоров,  достойных для выдвижения на звание «Заслуженный профессор России». По этим и другим  вопросам были высказаны конкретные предложения по оптимизации использования совокупности предлагаемых критериев, показателей и уровней, как взаимосвязанных компонентов целостной </a:t>
            </a:r>
            <a:r>
              <a:rPr lang="ru-RU" sz="1200" dirty="0" err="1"/>
              <a:t>критериально</a:t>
            </a:r>
            <a:r>
              <a:rPr lang="ru-RU" sz="1200" dirty="0"/>
              <a:t>-оценочной системы. </a:t>
            </a:r>
          </a:p>
          <a:p>
            <a:pPr indent="357188" algn="just"/>
            <a:r>
              <a:rPr lang="ru-RU" sz="1200" b="1" dirty="0"/>
              <a:t>Постановили: </a:t>
            </a:r>
            <a:r>
              <a:rPr lang="ru-RU" sz="1200" dirty="0"/>
              <a:t>при выдвижении на премию «Профессор года» по номинации </a:t>
            </a:r>
            <a:r>
              <a:rPr lang="ru-RU" sz="1200" dirty="0" smtClean="0"/>
              <a:t>«Химические </a:t>
            </a:r>
            <a:r>
              <a:rPr lang="ru-RU" sz="1200" dirty="0" smtClean="0"/>
              <a:t>Науки» важно выполнить рекомендации  руководства РПС о выделении 10 номинаций из перечня научных специальностей, паспорта  на которые утверждены Президиумом ВАК МОН России.</a:t>
            </a:r>
          </a:p>
          <a:p>
            <a:pPr indent="357188" algn="just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 </a:t>
            </a:r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выдвижении на премию использовать следующие критерии:</a:t>
            </a:r>
          </a:p>
          <a:p>
            <a:pPr indent="357188" algn="just"/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научная работа – 50%</a:t>
            </a:r>
          </a:p>
          <a:p>
            <a:pPr indent="357188" algn="just"/>
            <a:r>
              <a:rPr lang="ru-RU" sz="1200" dirty="0"/>
              <a:t>- преподавательская работа – 30%</a:t>
            </a:r>
          </a:p>
          <a:p>
            <a:pPr indent="357188" algn="just"/>
            <a:r>
              <a:rPr lang="ru-RU" sz="1200" dirty="0"/>
              <a:t>- практическая деятельность – 20%.</a:t>
            </a:r>
          </a:p>
          <a:p>
            <a:pPr indent="357188" algn="just"/>
            <a:r>
              <a:rPr lang="ru-RU" sz="1200" dirty="0"/>
              <a:t>Установить, что от каждого вуза может быть номинировано только одно лицо.</a:t>
            </a:r>
          </a:p>
          <a:p>
            <a:pPr indent="357188" algn="just"/>
            <a:r>
              <a:rPr lang="ru-RU" sz="1200" dirty="0"/>
              <a:t>При выдвижении на звание «Заслуженный профессор России» использовать следующие критерии:</a:t>
            </a:r>
          </a:p>
          <a:p>
            <a:pPr indent="357188" algn="just"/>
            <a:r>
              <a:rPr lang="ru-RU" sz="1200" dirty="0"/>
              <a:t>- наличие не менее 5 учеников;</a:t>
            </a:r>
          </a:p>
          <a:p>
            <a:pPr indent="357188" algn="just"/>
            <a:r>
              <a:rPr lang="ru-RU" sz="1200" dirty="0"/>
              <a:t>- наличие не менее 10 лет стажа в должности профессора либо заведующего кафедрой;</a:t>
            </a:r>
          </a:p>
          <a:p>
            <a:pPr indent="357188" algn="just"/>
            <a:r>
              <a:rPr lang="ru-RU" sz="1200" dirty="0"/>
              <a:t>- наличие рекомендаций не менее 10 профильных кафедр и/или ученых советов ведущих вузов, в том числе ведущих зарубежных.</a:t>
            </a:r>
          </a:p>
          <a:p>
            <a:pPr indent="357188" algn="just"/>
            <a:r>
              <a:rPr lang="ru-RU" sz="1200" dirty="0"/>
              <a:t>Установить, что лица, занимающие должность ректора вуза, не могут возглавляемой организаций быть выдвинуты на премию «Профессор года» и на звание «Заслуженный профессор России».</a:t>
            </a:r>
          </a:p>
          <a:p>
            <a:pPr indent="85725" algn="ctr"/>
            <a:r>
              <a:rPr lang="ru-RU" sz="1200" dirty="0"/>
              <a:t>Членам Научного совета по </a:t>
            </a:r>
            <a:r>
              <a:rPr lang="ru-RU" sz="1200" dirty="0" smtClean="0"/>
              <a:t>Химическим </a:t>
            </a:r>
            <a:r>
              <a:rPr lang="ru-RU" sz="1200" dirty="0" smtClean="0"/>
              <a:t>Наукам  в </a:t>
            </a:r>
            <a:r>
              <a:rPr lang="ru-RU" sz="1200" dirty="0"/>
              <a:t>срок до </a:t>
            </a:r>
            <a:r>
              <a:rPr lang="en-US" sz="1200" dirty="0"/>
              <a:t>25</a:t>
            </a:r>
            <a:r>
              <a:rPr lang="ru-RU" sz="1200" dirty="0"/>
              <a:t>.04.2018 представить предложения по </a:t>
            </a:r>
            <a:r>
              <a:rPr lang="ru-RU" sz="1200" dirty="0" smtClean="0"/>
              <a:t>10 номинациям </a:t>
            </a:r>
            <a:r>
              <a:rPr lang="ru-RU" sz="1200" dirty="0"/>
              <a:t>на премию «Профессор года» в области </a:t>
            </a:r>
            <a:r>
              <a:rPr lang="ru-RU" sz="1200" dirty="0" smtClean="0"/>
              <a:t>Химических </a:t>
            </a:r>
            <a:r>
              <a:rPr lang="ru-RU" sz="1200" dirty="0" smtClean="0"/>
              <a:t>Наук.    </a:t>
            </a:r>
            <a:endParaRPr lang="ru-RU" sz="1200" dirty="0"/>
          </a:p>
          <a:p>
            <a:pPr algn="ctr"/>
            <a:r>
              <a:rPr lang="ru-RU" sz="1400" b="1" dirty="0" smtClean="0"/>
              <a:t>Постановление </a:t>
            </a:r>
            <a:r>
              <a:rPr lang="ru-RU" sz="1400" b="1" dirty="0"/>
              <a:t>принято: единогласно.</a:t>
            </a:r>
            <a:endParaRPr lang="ru-RU" sz="1400" dirty="0"/>
          </a:p>
          <a:p>
            <a:pPr algn="just">
              <a:tabLst>
                <a:tab pos="355600" algn="l"/>
              </a:tabLst>
            </a:pPr>
            <a:r>
              <a:rPr lang="ru-RU" sz="1400" dirty="0" smtClean="0"/>
              <a:t>.    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12404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3.</a:t>
            </a:r>
            <a:r>
              <a:rPr lang="ru-RU" sz="1400" dirty="0"/>
              <a:t> </a:t>
            </a:r>
            <a:r>
              <a:rPr lang="ru-RU" sz="1400" dirty="0" smtClean="0"/>
              <a:t>О </a:t>
            </a:r>
            <a:r>
              <a:rPr lang="ru-RU" sz="1400" dirty="0"/>
              <a:t>формировании органов управления Научного совета по </a:t>
            </a:r>
            <a:r>
              <a:rPr lang="ru-RU" sz="1400" dirty="0" smtClean="0"/>
              <a:t>Химическим </a:t>
            </a:r>
            <a:r>
              <a:rPr lang="ru-RU" sz="1400" dirty="0" smtClean="0"/>
              <a:t>Наукам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5896" y="1171397"/>
            <a:ext cx="5537200" cy="524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Научный совет </a:t>
            </a:r>
            <a:r>
              <a:rPr lang="ru-RU" dirty="0"/>
              <a:t>по </a:t>
            </a:r>
            <a:r>
              <a:rPr lang="ru-RU" dirty="0" smtClean="0"/>
              <a:t>Химическим </a:t>
            </a:r>
            <a:r>
              <a:rPr lang="ru-RU" dirty="0" smtClean="0"/>
              <a:t>Наукам  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819509" y="3416060"/>
            <a:ext cx="7410091" cy="29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8229600" y="3445170"/>
            <a:ext cx="0" cy="142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90888" y="3590715"/>
            <a:ext cx="13291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Рабочая группа 1</a:t>
            </a:r>
            <a:endParaRPr lang="ru-RU" sz="1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380225" y="1934753"/>
            <a:ext cx="4356341" cy="524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Президиум Научного совета </a:t>
            </a:r>
          </a:p>
          <a:p>
            <a:pPr algn="ctr"/>
            <a:r>
              <a:rPr lang="ru-RU" dirty="0" smtClean="0"/>
              <a:t>по </a:t>
            </a:r>
            <a:r>
              <a:rPr lang="ru-RU" dirty="0" smtClean="0"/>
              <a:t>Химическим </a:t>
            </a:r>
            <a:r>
              <a:rPr lang="ru-RU" dirty="0" smtClean="0"/>
              <a:t>Наукам  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819509" y="1675197"/>
            <a:ext cx="0" cy="1889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300649" y="1328721"/>
            <a:ext cx="1049385" cy="3971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731725" y="1780416"/>
            <a:ext cx="2092659" cy="67733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Экспертный совет  </a:t>
            </a:r>
            <a:endParaRPr lang="ru-RU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6300649" y="1446591"/>
            <a:ext cx="304713" cy="1164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017455" y="2461622"/>
            <a:ext cx="3085768" cy="533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секретарь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 совета</a:t>
            </a:r>
            <a:endParaRPr lang="ru-RU" sz="1400" dirty="0"/>
          </a:p>
        </p:txBody>
      </p:sp>
      <p:sp>
        <p:nvSpPr>
          <p:cNvPr id="38" name="Стрелка вниз 37"/>
          <p:cNvSpPr/>
          <p:nvPr/>
        </p:nvSpPr>
        <p:spPr>
          <a:xfrm rot="10800000">
            <a:off x="3083435" y="1618692"/>
            <a:ext cx="927618" cy="362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462185" y="2604027"/>
            <a:ext cx="2362200" cy="67733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Редакционная коллегия</a:t>
            </a: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4661347" y="3600670"/>
            <a:ext cx="133896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Рабочая группа 4</a:t>
            </a:r>
            <a:endParaRPr lang="ru-RU" sz="10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1585355" y="3600670"/>
            <a:ext cx="149807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Рабочая группа 2</a:t>
            </a:r>
            <a:endParaRPr lang="ru-RU" sz="10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3211475" y="3600670"/>
            <a:ext cx="136052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Рабочая группа 3</a:t>
            </a:r>
            <a:endParaRPr lang="ru-RU" sz="10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103069" y="3597515"/>
            <a:ext cx="1257311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Рабочая группа 5</a:t>
            </a:r>
            <a:endParaRPr lang="ru-RU" sz="10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7487392" y="3599086"/>
            <a:ext cx="137231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Рабочая группа 6</a:t>
            </a:r>
            <a:endParaRPr lang="ru-RU" sz="1000" dirty="0"/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7142027" y="3447953"/>
            <a:ext cx="0" cy="142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5813451" y="3434691"/>
            <a:ext cx="0" cy="142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4572000" y="3433178"/>
            <a:ext cx="0" cy="142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344815" y="3447953"/>
            <a:ext cx="0" cy="142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1995684" y="3433178"/>
            <a:ext cx="0" cy="142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206083" y="4076221"/>
            <a:ext cx="1313958" cy="13056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357188" algn="just"/>
            <a:r>
              <a:rPr lang="ru-RU" sz="800" dirty="0" smtClean="0">
                <a:solidFill>
                  <a:schemeClr val="tx1"/>
                </a:solidFill>
              </a:rPr>
              <a:t>по оценке  уровня  развития и состояния  российских  </a:t>
            </a:r>
            <a:r>
              <a:rPr lang="ru-RU" sz="800" dirty="0" smtClean="0">
                <a:solidFill>
                  <a:schemeClr val="tx1"/>
                </a:solidFill>
              </a:rPr>
              <a:t>Химических </a:t>
            </a:r>
            <a:r>
              <a:rPr lang="ru-RU" sz="800" dirty="0" smtClean="0">
                <a:solidFill>
                  <a:schemeClr val="tx1"/>
                </a:solidFill>
              </a:rPr>
              <a:t>Наук  и образования, международных тенденций  развития </a:t>
            </a:r>
            <a:r>
              <a:rPr lang="ru-RU" sz="800" dirty="0" smtClean="0">
                <a:solidFill>
                  <a:schemeClr val="tx1"/>
                </a:solidFill>
              </a:rPr>
              <a:t>Химических </a:t>
            </a:r>
            <a:r>
              <a:rPr lang="ru-RU" sz="800" dirty="0" smtClean="0">
                <a:solidFill>
                  <a:schemeClr val="tx1"/>
                </a:solidFill>
              </a:rPr>
              <a:t>Наук   и образования;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585356" y="4062571"/>
            <a:ext cx="1498078" cy="13056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182563" algn="just"/>
            <a:endParaRPr lang="ru-RU" sz="650" dirty="0">
              <a:solidFill>
                <a:schemeClr val="tx1"/>
              </a:solidFill>
            </a:endParaRPr>
          </a:p>
          <a:p>
            <a:pPr lvl="0" indent="182563" algn="just"/>
            <a:r>
              <a:rPr lang="ru-RU" sz="650" dirty="0" smtClean="0">
                <a:solidFill>
                  <a:schemeClr val="tx1"/>
                </a:solidFill>
              </a:rPr>
              <a:t>по </a:t>
            </a:r>
            <a:r>
              <a:rPr lang="ru-RU" sz="650" dirty="0">
                <a:solidFill>
                  <a:schemeClr val="tx1"/>
                </a:solidFill>
              </a:rPr>
              <a:t>вопросам  разработки  законопроектов, проектов федеральных целевых  программ в части, касающихся  российских </a:t>
            </a:r>
            <a:r>
              <a:rPr lang="ru-RU" sz="650" dirty="0" smtClean="0">
                <a:solidFill>
                  <a:schemeClr val="tx1"/>
                </a:solidFill>
              </a:rPr>
              <a:t>Химических </a:t>
            </a:r>
            <a:r>
              <a:rPr lang="ru-RU" sz="650" dirty="0" smtClean="0">
                <a:solidFill>
                  <a:schemeClr val="tx1"/>
                </a:solidFill>
              </a:rPr>
              <a:t>Наук  и </a:t>
            </a:r>
            <a:r>
              <a:rPr lang="ru-RU" sz="650" dirty="0">
                <a:solidFill>
                  <a:schemeClr val="tx1"/>
                </a:solidFill>
              </a:rPr>
              <a:t>образования, а также  по совершенствованию  правового регулирования  </a:t>
            </a:r>
            <a:r>
              <a:rPr lang="ru-RU" sz="650" dirty="0" smtClean="0">
                <a:solidFill>
                  <a:schemeClr val="tx1"/>
                </a:solidFill>
              </a:rPr>
              <a:t>Химической </a:t>
            </a:r>
            <a:r>
              <a:rPr lang="ru-RU" sz="650" dirty="0" smtClean="0">
                <a:solidFill>
                  <a:schemeClr val="tx1"/>
                </a:solidFill>
              </a:rPr>
              <a:t>Науки и </a:t>
            </a:r>
            <a:r>
              <a:rPr lang="ru-RU" sz="650" dirty="0">
                <a:solidFill>
                  <a:schemeClr val="tx1"/>
                </a:solidFill>
              </a:rPr>
              <a:t>образования  в Российской Федерации,  разработка федеральных государственных образовательных стандартов</a:t>
            </a:r>
            <a:r>
              <a:rPr lang="ru-RU" sz="650" dirty="0" smtClean="0">
                <a:solidFill>
                  <a:schemeClr val="tx1"/>
                </a:solidFill>
              </a:rPr>
              <a:t>.</a:t>
            </a:r>
          </a:p>
          <a:p>
            <a:pPr lvl="0" indent="182563" algn="just"/>
            <a:endParaRPr lang="ru-RU" sz="650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661347" y="4068122"/>
            <a:ext cx="1338961" cy="13056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182563" algn="just"/>
            <a:r>
              <a:rPr lang="ru-RU" sz="750" dirty="0">
                <a:solidFill>
                  <a:schemeClr val="tx1"/>
                </a:solidFill>
              </a:rPr>
              <a:t>по профессионально-общественной  аккредитации и сертификации основных  профессиональных образовательных программ по </a:t>
            </a:r>
            <a:r>
              <a:rPr lang="ru-RU" sz="750" dirty="0" smtClean="0">
                <a:solidFill>
                  <a:schemeClr val="tx1"/>
                </a:solidFill>
              </a:rPr>
              <a:t>Химическим </a:t>
            </a:r>
            <a:r>
              <a:rPr lang="ru-RU" sz="750" dirty="0" smtClean="0">
                <a:solidFill>
                  <a:schemeClr val="tx1"/>
                </a:solidFill>
              </a:rPr>
              <a:t>Наукам, </a:t>
            </a:r>
            <a:r>
              <a:rPr lang="ru-RU" sz="750" dirty="0">
                <a:solidFill>
                  <a:schemeClr val="tx1"/>
                </a:solidFill>
              </a:rPr>
              <a:t>дополнительных профессиональных  программ по </a:t>
            </a:r>
            <a:r>
              <a:rPr lang="ru-RU" sz="750" dirty="0" smtClean="0">
                <a:solidFill>
                  <a:schemeClr val="tx1"/>
                </a:solidFill>
              </a:rPr>
              <a:t>Филологии.</a:t>
            </a:r>
            <a:endParaRPr lang="ru-RU" sz="750" dirty="0">
              <a:solidFill>
                <a:schemeClr val="tx1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103068" y="4075371"/>
            <a:ext cx="1257311" cy="13056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182563" algn="just"/>
            <a:r>
              <a:rPr lang="ru-RU" sz="1000" dirty="0">
                <a:solidFill>
                  <a:schemeClr val="tx1"/>
                </a:solidFill>
              </a:rPr>
              <a:t>по аккредитации научных периодических изданий  по </a:t>
            </a:r>
            <a:r>
              <a:rPr lang="ru-RU" sz="1000" dirty="0" smtClean="0">
                <a:solidFill>
                  <a:schemeClr val="tx1"/>
                </a:solidFill>
              </a:rPr>
              <a:t>Химическим </a:t>
            </a:r>
            <a:r>
              <a:rPr lang="ru-RU" sz="1000" dirty="0" smtClean="0">
                <a:solidFill>
                  <a:schemeClr val="tx1"/>
                </a:solidFill>
              </a:rPr>
              <a:t>Наукам  и </a:t>
            </a:r>
            <a:r>
              <a:rPr lang="ru-RU" sz="1000" dirty="0">
                <a:solidFill>
                  <a:schemeClr val="tx1"/>
                </a:solidFill>
              </a:rPr>
              <a:t>их </a:t>
            </a:r>
            <a:r>
              <a:rPr lang="ru-RU" sz="1000" dirty="0" err="1">
                <a:solidFill>
                  <a:schemeClr val="tx1"/>
                </a:solidFill>
              </a:rPr>
              <a:t>рейтингование</a:t>
            </a:r>
            <a:r>
              <a:rPr lang="ru-RU" sz="1000" dirty="0">
                <a:solidFill>
                  <a:schemeClr val="tx1"/>
                </a:solidFill>
              </a:rPr>
              <a:t>, </a:t>
            </a:r>
            <a:r>
              <a:rPr lang="ru-RU" sz="1000" dirty="0" err="1">
                <a:solidFill>
                  <a:schemeClr val="tx1"/>
                </a:solidFill>
              </a:rPr>
              <a:t>рэнкингование</a:t>
            </a:r>
            <a:endParaRPr lang="ru-RU" sz="1000" dirty="0">
              <a:solidFill>
                <a:schemeClr val="tx1"/>
              </a:solidFill>
            </a:endParaRPr>
          </a:p>
          <a:p>
            <a:pPr lvl="0" indent="182563" algn="just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7487392" y="4068122"/>
            <a:ext cx="1372315" cy="13056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182563" algn="just"/>
            <a:r>
              <a:rPr lang="ru-RU" sz="1300" dirty="0">
                <a:solidFill>
                  <a:schemeClr val="tx1"/>
                </a:solidFill>
              </a:rPr>
              <a:t>по оценке  качества  учебных изданий и присвоения  грифов </a:t>
            </a:r>
            <a:r>
              <a:rPr lang="ru-RU" sz="1300" dirty="0" smtClean="0">
                <a:solidFill>
                  <a:schemeClr val="tx1"/>
                </a:solidFill>
              </a:rPr>
              <a:t>РПС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211475" y="4090199"/>
            <a:ext cx="1372315" cy="1278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182563" algn="just"/>
            <a:r>
              <a:rPr lang="ru-RU" sz="800" dirty="0">
                <a:solidFill>
                  <a:schemeClr val="tx1"/>
                </a:solidFill>
              </a:rPr>
              <a:t>по аттестации  научных и научно-педагогических работников в области </a:t>
            </a:r>
            <a:r>
              <a:rPr lang="ru-RU" sz="800" dirty="0" smtClean="0">
                <a:solidFill>
                  <a:schemeClr val="tx1"/>
                </a:solidFill>
              </a:rPr>
              <a:t>Химических </a:t>
            </a:r>
            <a:r>
              <a:rPr lang="ru-RU" sz="800" dirty="0" smtClean="0">
                <a:solidFill>
                  <a:schemeClr val="tx1"/>
                </a:solidFill>
              </a:rPr>
              <a:t>Наук,   </a:t>
            </a:r>
            <a:r>
              <a:rPr lang="ru-RU" sz="800" dirty="0">
                <a:solidFill>
                  <a:schemeClr val="tx1"/>
                </a:solidFill>
              </a:rPr>
              <a:t>по переподготовке  и повышению квалификации научных кадров в области </a:t>
            </a:r>
            <a:r>
              <a:rPr lang="ru-RU" sz="800" dirty="0" smtClean="0">
                <a:solidFill>
                  <a:schemeClr val="tx1"/>
                </a:solidFill>
              </a:rPr>
              <a:t>Химических </a:t>
            </a:r>
            <a:r>
              <a:rPr lang="ru-RU" sz="800" dirty="0" smtClean="0">
                <a:solidFill>
                  <a:schemeClr val="tx1"/>
                </a:solidFill>
              </a:rPr>
              <a:t>Наук.</a:t>
            </a:r>
            <a:endParaRPr lang="ru-RU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18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2000" b="1" dirty="0"/>
              <a:t>3.Формирование и утверждение состава Экспертного совета 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2217" y="1190321"/>
            <a:ext cx="855181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1000" b="1" i="1" u="sng" dirty="0"/>
              <a:t>Слушали: </a:t>
            </a:r>
            <a:r>
              <a:rPr lang="ru-RU" sz="1000" b="1" dirty="0"/>
              <a:t>В.В. Гриба</a:t>
            </a:r>
            <a:r>
              <a:rPr lang="ru-RU" sz="1000" dirty="0"/>
              <a:t>, доктора юридических наук, профессора, председателя Российского профессорского собрания</a:t>
            </a:r>
            <a:r>
              <a:rPr lang="ru-RU" sz="1000" dirty="0" smtClean="0"/>
              <a:t>. В </a:t>
            </a:r>
            <a:r>
              <a:rPr lang="ru-RU" sz="1000" dirty="0"/>
              <a:t>информации представлены  концептуальные замыслы Аппарат РПС, творческие предложения, организационно-правовые основания создания Экспертного совета Российского профессорского собрания по </a:t>
            </a:r>
            <a:r>
              <a:rPr lang="ru-RU" sz="1000" dirty="0" smtClean="0"/>
              <a:t> </a:t>
            </a:r>
            <a:r>
              <a:rPr lang="ru-RU" sz="1000" dirty="0" smtClean="0"/>
              <a:t>Химическим </a:t>
            </a:r>
            <a:r>
              <a:rPr lang="ru-RU" sz="1000" dirty="0" smtClean="0"/>
              <a:t>Наукам. </a:t>
            </a:r>
            <a:r>
              <a:rPr lang="ru-RU" sz="1000" dirty="0"/>
              <a:t>В докладе представлена информация  о роли, содержании и организации деятельности Экспертного совета Российского профессорского собрания </a:t>
            </a:r>
            <a:r>
              <a:rPr lang="ru-RU" sz="1000" dirty="0" smtClean="0"/>
              <a:t>по </a:t>
            </a:r>
            <a:r>
              <a:rPr lang="ru-RU" sz="1000" dirty="0" smtClean="0"/>
              <a:t>Химическим  </a:t>
            </a:r>
            <a:r>
              <a:rPr lang="ru-RU" sz="1000" dirty="0" smtClean="0"/>
              <a:t>Наукам. </a:t>
            </a:r>
            <a:r>
              <a:rPr lang="ru-RU" sz="1000" dirty="0"/>
              <a:t>Обстоятельно </a:t>
            </a:r>
            <a:r>
              <a:rPr lang="ru-RU" sz="1000" dirty="0" smtClean="0"/>
              <a:t> изучены и выделены </a:t>
            </a:r>
            <a:r>
              <a:rPr lang="ru-RU" sz="1000" dirty="0"/>
              <a:t>нормативно-правовые основания создания и деятельности экспертного совета. </a:t>
            </a:r>
          </a:p>
          <a:p>
            <a:pPr indent="357188" algn="just"/>
            <a:r>
              <a:rPr lang="ru-RU" sz="1000" b="1" dirty="0"/>
              <a:t>Выступили</a:t>
            </a:r>
            <a:r>
              <a:rPr lang="ru-RU" sz="1000" b="1" dirty="0" smtClean="0"/>
              <a:t>: Александрова О.В.</a:t>
            </a:r>
            <a:r>
              <a:rPr lang="ru-RU" sz="1000" dirty="0" smtClean="0"/>
              <a:t>; </a:t>
            </a:r>
            <a:r>
              <a:rPr lang="ru-RU" sz="1000" dirty="0"/>
              <a:t>Панарин А.А. </a:t>
            </a:r>
            <a:r>
              <a:rPr lang="ru-RU" sz="1000" dirty="0" smtClean="0"/>
              <a:t>; </a:t>
            </a:r>
            <a:r>
              <a:rPr lang="ru-RU" sz="1000" dirty="0" err="1" smtClean="0"/>
              <a:t>Мажуга</a:t>
            </a:r>
            <a:r>
              <a:rPr lang="ru-RU" sz="1000" dirty="0" smtClean="0"/>
              <a:t> А.Г.; Князев А.В.; Офицеров Е.И.Выступающие </a:t>
            </a:r>
            <a:r>
              <a:rPr lang="ru-RU" sz="1000" dirty="0"/>
              <a:t>обратили внимание на важность выдвижения в состав экспертного совета компетентных, авторитетных, членов РПС. Важно обеспечить представительство таких коллег из ключевых регионов России.</a:t>
            </a:r>
          </a:p>
          <a:p>
            <a:pPr algn="just"/>
            <a:r>
              <a:rPr lang="ru-RU" sz="1000" b="1" dirty="0"/>
              <a:t>Постановили: </a:t>
            </a:r>
            <a:r>
              <a:rPr lang="ru-RU" sz="1000" dirty="0"/>
              <a:t>установить, что Экспертный совет Российского профессорского собрания по </a:t>
            </a:r>
            <a:r>
              <a:rPr lang="ru-RU" sz="1000" dirty="0" smtClean="0"/>
              <a:t> </a:t>
            </a:r>
            <a:r>
              <a:rPr lang="ru-RU" sz="1000" dirty="0" smtClean="0"/>
              <a:t>Химическим </a:t>
            </a:r>
            <a:r>
              <a:rPr lang="ru-RU" sz="1000" dirty="0" smtClean="0"/>
              <a:t>Наукам  будет </a:t>
            </a:r>
            <a:r>
              <a:rPr lang="ru-RU" sz="1000" dirty="0"/>
              <a:t>формироваться из представителей 20 ведущих вузов, непосредственно занимающимися научной и образовательной деятельностью </a:t>
            </a:r>
            <a:r>
              <a:rPr lang="ru-RU" sz="1000" dirty="0" smtClean="0"/>
              <a:t> по профилю </a:t>
            </a:r>
            <a:r>
              <a:rPr lang="ru-RU" sz="1000" dirty="0" smtClean="0"/>
              <a:t>Химических </a:t>
            </a:r>
            <a:r>
              <a:rPr lang="ru-RU" sz="1000" dirty="0" smtClean="0"/>
              <a:t>Наук. </a:t>
            </a:r>
            <a:r>
              <a:rPr lang="ru-RU" sz="1000" dirty="0"/>
              <a:t>В него также должны войти представители основных субъектов России и от ведущих НИИ </a:t>
            </a:r>
            <a:r>
              <a:rPr lang="ru-RU" sz="1000" dirty="0" smtClean="0"/>
              <a:t>в области </a:t>
            </a:r>
            <a:r>
              <a:rPr lang="ru-RU" sz="1000" dirty="0" smtClean="0"/>
              <a:t>химии. </a:t>
            </a:r>
            <a:r>
              <a:rPr lang="ru-RU" sz="1000" dirty="0"/>
              <a:t>Этот вопрос важно представить в  Аппарат РПС не позднее чем через 1 месяц, то есть к </a:t>
            </a:r>
            <a:r>
              <a:rPr lang="ru-RU" sz="1000" dirty="0" smtClean="0"/>
              <a:t>исходу 25 апреля </a:t>
            </a:r>
            <a:r>
              <a:rPr lang="ru-RU" sz="1000" dirty="0"/>
              <a:t>2018 г.</a:t>
            </a:r>
          </a:p>
          <a:p>
            <a:pPr algn="just"/>
            <a:r>
              <a:rPr lang="ru-RU" sz="1000" dirty="0"/>
              <a:t>Утвердить состав 20 ведущих вузов, на базе которых сформировать состав </a:t>
            </a:r>
            <a:r>
              <a:rPr lang="ru-RU" sz="1000" b="1" dirty="0"/>
              <a:t> </a:t>
            </a:r>
            <a:r>
              <a:rPr lang="ru-RU" sz="1000" dirty="0"/>
              <a:t>Экспертного совета по </a:t>
            </a:r>
            <a:r>
              <a:rPr lang="ru-RU" sz="1000" dirty="0" smtClean="0"/>
              <a:t>Химическим </a:t>
            </a:r>
            <a:r>
              <a:rPr lang="ru-RU" sz="1000" dirty="0" smtClean="0"/>
              <a:t>Наукам :</a:t>
            </a:r>
            <a:endParaRPr lang="ru-RU" sz="1000" dirty="0"/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dirty="0" smtClean="0"/>
              <a:t>ФГБУ ВО «Российский химико-технологический университет имени Д.И. Менделеева», кафедра </a:t>
            </a:r>
            <a:r>
              <a:rPr lang="ru-RU" sz="1000" dirty="0" smtClean="0">
                <a:hlinkClick r:id="rId3" tooltip="Перейти на страницу подразделения"/>
              </a:rPr>
              <a:t>ЮНЕСКО «Зелёная химия для устойчивого развития»</a:t>
            </a:r>
            <a:r>
              <a:rPr lang="ru-RU" sz="1000" dirty="0" smtClean="0"/>
              <a:t>;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dirty="0" smtClean="0"/>
              <a:t>Национальный исследовательский Нижегородский государственный университет им. Н. И. Лобачевского,  химический факультет;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dirty="0" smtClean="0"/>
              <a:t>Московский  государственный университет имени М.В.Ломоносова, факультет почвоведения;  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dirty="0" smtClean="0"/>
              <a:t>ФГБУН «Институт проблем химической физики Российской академии наук;  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dirty="0" smtClean="0"/>
              <a:t>ФГБНУ Физико-технический институт им. А.Ф.Иоффе Российской академии Наук;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dirty="0" smtClean="0"/>
              <a:t>Уральский Федеральный университет имени Первого Президента России </a:t>
            </a:r>
            <a:r>
              <a:rPr lang="ru-RU" sz="1000" dirty="0" err="1" smtClean="0"/>
              <a:t>Б.Н.Ельцына</a:t>
            </a:r>
            <a:r>
              <a:rPr lang="ru-RU" sz="1000" dirty="0" smtClean="0"/>
              <a:t>;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dirty="0" smtClean="0"/>
              <a:t> Южный Федеральный университет;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dirty="0" smtClean="0"/>
              <a:t>Сибирский </a:t>
            </a:r>
            <a:r>
              <a:rPr lang="ru-RU" sz="1000" dirty="0" smtClean="0"/>
              <a:t>Федеральный университет;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dirty="0" smtClean="0"/>
              <a:t>ФГБОУ ВО  </a:t>
            </a:r>
            <a:r>
              <a:rPr lang="ru-RU" sz="1000" dirty="0" smtClean="0">
                <a:hlinkClick r:id="rId4"/>
              </a:rPr>
              <a:t>Московский государственный технический университет имени Н.Э. Баумана</a:t>
            </a:r>
            <a:r>
              <a:rPr lang="ru-RU" sz="1000" dirty="0" smtClean="0"/>
              <a:t>;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dirty="0" smtClean="0"/>
              <a:t>ФГБОУ ВО  Российский государственный университет нефти и газа имени И.М. Губкина;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dirty="0" smtClean="0"/>
              <a:t>ФГБОУ ВО Российский государственный геологоразведочный Университет имени Серго Орджоникидзе;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dirty="0" smtClean="0"/>
              <a:t>ФГОУ ВО Курский государственный университет; кафедра физической географии и геоэкологии, 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dirty="0" smtClean="0"/>
              <a:t>ФГБОУ ВО Поволжский государственный технологический университет, кафедра лесоводства;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b="1" dirty="0" smtClean="0"/>
              <a:t> </a:t>
            </a:r>
            <a:r>
              <a:rPr lang="ru-RU" sz="1000" dirty="0" smtClean="0"/>
              <a:t> ФГБОУ ВО Мичуринский государственный аграрный университет;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dirty="0" smtClean="0"/>
              <a:t>ФГБОУ ВО Московская государственная академия химической технологии имени  М.В. Ломоносова, кафедра Общей химической технологии;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dirty="0" smtClean="0"/>
              <a:t>НИТУ Московский государственный институт стали и сплавов (</a:t>
            </a:r>
            <a:r>
              <a:rPr lang="ru-RU" sz="1000" dirty="0" err="1" smtClean="0"/>
              <a:t>МИСиС</a:t>
            </a:r>
            <a:r>
              <a:rPr lang="ru-RU" sz="1000" dirty="0" smtClean="0"/>
              <a:t>) Информационно-аналитический центр «</a:t>
            </a:r>
            <a:r>
              <a:rPr lang="ru-RU" sz="1000" dirty="0" err="1" smtClean="0"/>
              <a:t>Наноматериалы</a:t>
            </a:r>
            <a:r>
              <a:rPr lang="ru-RU" sz="1000" dirty="0" smtClean="0"/>
              <a:t> и </a:t>
            </a:r>
            <a:r>
              <a:rPr lang="ru-RU" sz="1000" dirty="0" err="1" smtClean="0"/>
              <a:t>нанотехнологии</a:t>
            </a:r>
            <a:r>
              <a:rPr lang="ru-RU" sz="1000" dirty="0" smtClean="0"/>
              <a:t>»; 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dirty="0" smtClean="0"/>
              <a:t>ФГБОУ ВО Российский государственный аграрный университет – РГАУ-МСХА им. К.А.Тимирязева, </a:t>
            </a:r>
            <a:r>
              <a:rPr lang="ru-RU" sz="1000" dirty="0" smtClean="0">
                <a:hlinkClick r:id="rId5"/>
              </a:rPr>
              <a:t>факультет </a:t>
            </a:r>
            <a:r>
              <a:rPr lang="ru-RU" sz="1000" dirty="0" err="1" smtClean="0">
                <a:hlinkClick r:id="rId5"/>
              </a:rPr>
              <a:t>техносферной</a:t>
            </a:r>
            <a:r>
              <a:rPr lang="ru-RU" sz="1000" dirty="0" smtClean="0">
                <a:hlinkClick r:id="rId5"/>
              </a:rPr>
              <a:t> безопасности, экологии и природопользования</a:t>
            </a:r>
            <a:r>
              <a:rPr lang="ru-RU" sz="1000" dirty="0" smtClean="0"/>
              <a:t>;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00" dirty="0" smtClean="0"/>
              <a:t>Южно-Российский государственный политехнический университет (НПИ) им. М.И. Платова;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000" dirty="0" smtClean="0"/>
              <a:t>Санкт-Петербургский государственный университет,  Институт химии;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000" dirty="0" smtClean="0"/>
              <a:t>Пермский  государственный национальный исследовательский университет, Химический факультет.</a:t>
            </a:r>
          </a:p>
          <a:p>
            <a:pPr algn="ctr"/>
            <a:r>
              <a:rPr lang="ru-RU" sz="1400" dirty="0"/>
              <a:t> </a:t>
            </a:r>
            <a:r>
              <a:rPr lang="ru-RU" sz="1400" b="1" dirty="0" smtClean="0"/>
              <a:t>Постановление </a:t>
            </a:r>
            <a:r>
              <a:rPr lang="ru-RU" sz="1400" b="1" dirty="0"/>
              <a:t>принято </a:t>
            </a:r>
            <a:r>
              <a:rPr lang="ru-RU" sz="1400" b="1" dirty="0" smtClean="0"/>
              <a:t>единогласно</a:t>
            </a:r>
            <a:r>
              <a:rPr lang="ru-RU" sz="14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45185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aU51iVLUaAGaYrPq6t2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nXMN0TIg0e_MoX2SpOvo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P4kkwrH0OsFbGxnWUfo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3scI.KReUqIW32g1SQG0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f0asnAJg0.C7TILX0.DF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34kj_1Id0W7AyEDEHopOA"/>
</p:tagLst>
</file>

<file path=ppt/theme/theme1.xml><?xml version="1.0" encoding="utf-8"?>
<a:theme xmlns:a="http://schemas.openxmlformats.org/drawingml/2006/main" name="3_Основная тема Докладов Ректор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7230</TotalTime>
  <Words>3865</Words>
  <Application>Microsoft Office PowerPoint</Application>
  <PresentationFormat>Экран (4:3)</PresentationFormat>
  <Paragraphs>334</Paragraphs>
  <Slides>17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3_Основная тема Докладов Ректора</vt:lpstr>
      <vt:lpstr>Заседание  Научного совета по Химическим Наукам Российского профессорского собрания</vt:lpstr>
      <vt:lpstr>1. Состав Научного совета по Химическим Наукам</vt:lpstr>
      <vt:lpstr>Состав Научного совета по Химическим Наукам (продолжение)</vt:lpstr>
      <vt:lpstr> Повестка заседания Научного совета по Химическим Наукам: </vt:lpstr>
      <vt:lpstr>Проект решения по вопросу заседания Научного Совета 1.</vt:lpstr>
      <vt:lpstr>1. Приоритетные задачи Научного совета по Химическим Наукам  </vt:lpstr>
      <vt:lpstr>2. Обсуждение номинаций  на премию «Профессор года». </vt:lpstr>
      <vt:lpstr>3. О формировании органов управления Научного совета по Химическим Наукам</vt:lpstr>
      <vt:lpstr>3.Формирование и утверждение состава Экспертного совета </vt:lpstr>
      <vt:lpstr>Профессорский  журнал  Российского профессорского собрания, включающий 20 серий , среди  которых особое  место  занимает «Серия: Химические Науки»</vt:lpstr>
      <vt:lpstr>4.  Формирование состава Редакционной коллегии журнала Российского профессорского собрания «Профессорский журнал «Серия: Химические Науки»</vt:lpstr>
      <vt:lpstr>Обсуждение и решение вопросов 5-10 Повестки заседания  Научного совета по Химическим  Наукам</vt:lpstr>
      <vt:lpstr>11.Выборы  ответственного  секретаря Научного совета  по Химическим Наукам  </vt:lpstr>
      <vt:lpstr>12. Обсуждение Резолюции Научного совета по Химическим  Наукам. </vt:lpstr>
      <vt:lpstr>Резолюция Заседания Научного Совета по Химическим наукам</vt:lpstr>
      <vt:lpstr>13. Разное</vt:lpstr>
      <vt:lpstr>Подписи руководителей  РПС и Научного Совета по Химическим Наукам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встрече с Министром</dc:title>
  <dc:creator>Andrey Cherkasskij</dc:creator>
  <cp:lastModifiedBy>КИО</cp:lastModifiedBy>
  <cp:revision>645</cp:revision>
  <cp:lastPrinted>2018-02-09T11:31:23Z</cp:lastPrinted>
  <dcterms:created xsi:type="dcterms:W3CDTF">2017-01-17T09:26:32Z</dcterms:created>
  <dcterms:modified xsi:type="dcterms:W3CDTF">2018-04-11T14:39:24Z</dcterms:modified>
</cp:coreProperties>
</file>