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4"/>
  </p:notesMasterIdLst>
  <p:sldIdLst>
    <p:sldId id="257" r:id="rId2"/>
    <p:sldId id="490" r:id="rId3"/>
    <p:sldId id="520" r:id="rId4"/>
    <p:sldId id="500" r:id="rId5"/>
    <p:sldId id="554" r:id="rId6"/>
    <p:sldId id="555" r:id="rId7"/>
    <p:sldId id="543" r:id="rId8"/>
    <p:sldId id="546" r:id="rId9"/>
    <p:sldId id="547" r:id="rId10"/>
    <p:sldId id="548" r:id="rId11"/>
    <p:sldId id="552" r:id="rId12"/>
    <p:sldId id="527" r:id="rId1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ПС" id="{AAF2AA1A-4E7D-46C5-960C-1F90D43D5C2A}">
          <p14:sldIdLst>
            <p14:sldId id="257"/>
            <p14:sldId id="490"/>
            <p14:sldId id="520"/>
            <p14:sldId id="500"/>
            <p14:sldId id="554"/>
            <p14:sldId id="555"/>
            <p14:sldId id="543"/>
            <p14:sldId id="546"/>
            <p14:sldId id="547"/>
            <p14:sldId id="548"/>
            <p14:sldId id="552"/>
            <p14:sldId id="5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3" autoAdjust="0"/>
    <p:restoredTop sz="85000" autoAdjust="0"/>
  </p:normalViewPr>
  <p:slideViewPr>
    <p:cSldViewPr snapToGrid="0">
      <p:cViewPr varScale="1">
        <p:scale>
          <a:sx n="115" d="100"/>
          <a:sy n="115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E66370A3-3432-45BA-AD7B-C02D1A34B933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8054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4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BFBA78A7-5C51-4BF4-BB45-22D7896A4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417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554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554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037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315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214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050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48465" y="6492876"/>
            <a:ext cx="383893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34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 b="1">
                <a:solidFill>
                  <a:srgbClr val="004894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601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408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25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17110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srgbClr val="000000"/>
                </a:solidFill>
              </a:rPr>
              <a:pPr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66693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4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708922"/>
            <a:ext cx="7772400" cy="1362075"/>
          </a:xfrm>
        </p:spPr>
        <p:txBody>
          <a:bodyPr anchor="t">
            <a:normAutofit/>
          </a:bodyPr>
          <a:lstStyle>
            <a:lvl1pPr algn="l">
              <a:defRPr lang="ru-RU" sz="4400" b="1" kern="1200" dirty="0">
                <a:solidFill>
                  <a:srgbClr val="004894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16106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97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39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0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4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5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59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74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ятиугольник 3"/>
          <p:cNvSpPr/>
          <p:nvPr>
            <p:custDataLst>
              <p:tags r:id="rId15"/>
            </p:custDataLst>
          </p:nvPr>
        </p:nvSpPr>
        <p:spPr>
          <a:xfrm>
            <a:off x="8778706" y="6506074"/>
            <a:ext cx="368251" cy="351927"/>
          </a:xfrm>
          <a:prstGeom prst="homePlate">
            <a:avLst>
              <a:gd name="adj" fmla="val 0"/>
            </a:avLst>
          </a:prstGeom>
          <a:solidFill>
            <a:schemeClr val="tx2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533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4533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78770" y="6492876"/>
            <a:ext cx="367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ятиугольник 3"/>
          <p:cNvSpPr/>
          <p:nvPr>
            <p:custDataLst>
              <p:tags r:id="rId16"/>
            </p:custDataLst>
          </p:nvPr>
        </p:nvSpPr>
        <p:spPr>
          <a:xfrm>
            <a:off x="0" y="2"/>
            <a:ext cx="251520" cy="351927"/>
          </a:xfrm>
          <a:prstGeom prst="homePlate">
            <a:avLst>
              <a:gd name="adj" fmla="val 0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Пятиугольник 3"/>
          <p:cNvSpPr/>
          <p:nvPr>
            <p:custDataLst>
              <p:tags r:id="rId17"/>
            </p:custDataLst>
          </p:nvPr>
        </p:nvSpPr>
        <p:spPr>
          <a:xfrm>
            <a:off x="251521" y="342401"/>
            <a:ext cx="8056457" cy="648072"/>
          </a:xfrm>
          <a:prstGeom prst="homePlate">
            <a:avLst>
              <a:gd name="adj" fmla="val 44344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Пятиугольник 3"/>
          <p:cNvSpPr/>
          <p:nvPr>
            <p:custDataLst>
              <p:tags r:id="rId18"/>
            </p:custDataLst>
          </p:nvPr>
        </p:nvSpPr>
        <p:spPr>
          <a:xfrm>
            <a:off x="251521" y="6411186"/>
            <a:ext cx="8570263" cy="18000"/>
          </a:xfrm>
          <a:prstGeom prst="homePlate">
            <a:avLst>
              <a:gd name="adj" fmla="val 0"/>
            </a:avLst>
          </a:prstGeom>
          <a:gradFill flip="none" rotWithShape="1">
            <a:gsLst>
              <a:gs pos="90000">
                <a:schemeClr val="accent1">
                  <a:lumMod val="20000"/>
                  <a:lumOff val="80000"/>
                  <a:alpha val="0"/>
                </a:schemeClr>
              </a:gs>
              <a:gs pos="10000">
                <a:schemeClr val="accent1">
                  <a:lumMod val="20000"/>
                  <a:lumOff val="80000"/>
                  <a:alpha val="0"/>
                </a:schemeClr>
              </a:gs>
              <a:gs pos="51000">
                <a:schemeClr val="tx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Нашивка 10"/>
          <p:cNvSpPr/>
          <p:nvPr>
            <p:custDataLst>
              <p:tags r:id="rId19"/>
            </p:custDataLst>
          </p:nvPr>
        </p:nvSpPr>
        <p:spPr>
          <a:xfrm>
            <a:off x="8081555" y="342799"/>
            <a:ext cx="644434" cy="648000"/>
          </a:xfrm>
          <a:prstGeom prst="chevron">
            <a:avLst>
              <a:gd name="adj" fmla="val 44534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Нашивка 11"/>
          <p:cNvSpPr/>
          <p:nvPr>
            <p:custDataLst>
              <p:tags r:id="rId20"/>
            </p:custDataLst>
          </p:nvPr>
        </p:nvSpPr>
        <p:spPr>
          <a:xfrm>
            <a:off x="8499567" y="342799"/>
            <a:ext cx="644434" cy="648000"/>
          </a:xfrm>
          <a:prstGeom prst="chevron">
            <a:avLst>
              <a:gd name="adj" fmla="val 44534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38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95872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12233" y="2130427"/>
            <a:ext cx="8556703" cy="2619993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  <a:t>Заседани</a:t>
            </a:r>
            <a:r>
              <a:rPr lang="ru-RU" sz="3200" dirty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  <a:t>е</a:t>
            </a:r>
            <a:r>
              <a:rPr lang="ru-RU" sz="3200" dirty="0" smtClean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1F497D"/>
                </a:solidFill>
                <a:effectLst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1F497D"/>
                </a:solidFill>
                <a:cs typeface="Times New Roman" panose="02020603050405020304" pitchFamily="18" charset="0"/>
              </a:rPr>
              <a:t>Научного совета по </a:t>
            </a:r>
            <a:r>
              <a:rPr lang="ru-RU" sz="3200" dirty="0" smtClean="0">
                <a:solidFill>
                  <a:srgbClr val="1F497D"/>
                </a:solidFill>
                <a:cs typeface="Times New Roman" panose="02020603050405020304" pitchFamily="18" charset="0"/>
              </a:rPr>
              <a:t>физико-математическим </a:t>
            </a:r>
            <a:r>
              <a:rPr lang="ru-RU" sz="3200" dirty="0" smtClean="0">
                <a:solidFill>
                  <a:srgbClr val="1F497D"/>
                </a:solidFill>
              </a:rPr>
              <a:t>наукам</a:t>
            </a:r>
            <a:r>
              <a:rPr lang="ru-RU" sz="3200" dirty="0" smtClean="0">
                <a:solidFill>
                  <a:srgbClr val="1F497D"/>
                </a:solidFill>
                <a:cs typeface="Times New Roman" panose="02020603050405020304" pitchFamily="18" charset="0"/>
              </a:rPr>
              <a:t> Российского профессорского собрания</a:t>
            </a:r>
            <a:endParaRPr lang="ru-RU" sz="3200" dirty="0">
              <a:solidFill>
                <a:srgbClr val="1F497D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1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48549" y="5920833"/>
            <a:ext cx="16097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1F497D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5 июня 2018 </a:t>
            </a:r>
            <a:r>
              <a:rPr lang="ru-RU" sz="1600" b="1" dirty="0">
                <a:solidFill>
                  <a:srgbClr val="1F497D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года</a:t>
            </a:r>
          </a:p>
        </p:txBody>
      </p:sp>
      <p:pic>
        <p:nvPicPr>
          <p:cNvPr id="9" name="Picture 4" descr="http://riac34.ru/upload/iblock/a4d/321423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55" y="201816"/>
            <a:ext cx="2998567" cy="210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97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Проект решения по </a:t>
            </a:r>
            <a:r>
              <a:rPr lang="ru-RU" sz="2000" dirty="0" smtClean="0"/>
              <a:t>вопросам 5-9.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10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0200" y="1231739"/>
            <a:ext cx="84835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sz="2000" dirty="0" smtClean="0"/>
              <a:t>Формирование рабочих </a:t>
            </a:r>
            <a:r>
              <a:rPr lang="ru-RU" sz="2000" dirty="0"/>
              <a:t>групп обсудить </a:t>
            </a:r>
            <a:r>
              <a:rPr lang="ru-RU" sz="2000" dirty="0" smtClean="0"/>
              <a:t>в заочном порядке</a:t>
            </a:r>
            <a:endParaRPr lang="ru-RU" sz="20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270933" y="1204123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27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Проект решения по вопросу </a:t>
            </a:r>
            <a:r>
              <a:rPr lang="ru-RU" sz="2000" dirty="0" smtClean="0"/>
              <a:t>11.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11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0200" y="1231739"/>
            <a:ext cx="84835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  <a:tabLst>
                <a:tab pos="355600" algn="l"/>
              </a:tabLst>
            </a:pPr>
            <a:r>
              <a:rPr lang="ru-RU" sz="2000" dirty="0" smtClean="0"/>
              <a:t>добиваться </a:t>
            </a:r>
            <a:r>
              <a:rPr lang="ru-RU" sz="2000" dirty="0" err="1"/>
              <a:t>дебюрократизации</a:t>
            </a:r>
            <a:r>
              <a:rPr lang="ru-RU" sz="2000" dirty="0"/>
              <a:t>, оптимизации и минимизации </a:t>
            </a:r>
            <a:r>
              <a:rPr lang="ru-RU" sz="2000" dirty="0" smtClean="0"/>
              <a:t>отчетности образовательных организаций</a:t>
            </a:r>
          </a:p>
          <a:p>
            <a:pPr marL="457200" indent="-457200" algn="just">
              <a:buAutoNum type="arabicPeriod"/>
              <a:tabLst>
                <a:tab pos="355600" algn="l"/>
              </a:tabLst>
            </a:pPr>
            <a:r>
              <a:rPr lang="ru-RU" sz="2000" dirty="0"/>
              <a:t>исключить из Резолюции пункт про эффективный контракт</a:t>
            </a:r>
            <a:endParaRPr lang="ru-RU" sz="2000" dirty="0" smtClean="0"/>
          </a:p>
          <a:p>
            <a:pPr algn="just">
              <a:tabLst>
                <a:tab pos="355600" algn="l"/>
              </a:tabLst>
            </a:pPr>
            <a:endParaRPr lang="ru-RU" sz="20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270933" y="1204123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048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6" y="351927"/>
            <a:ext cx="7902434" cy="638872"/>
          </a:xfrm>
        </p:spPr>
        <p:txBody>
          <a:bodyPr>
            <a:noAutofit/>
          </a:bodyPr>
          <a:lstStyle/>
          <a:p>
            <a:pPr algn="l"/>
            <a:endParaRPr lang="ru-RU" sz="1800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177C-A4F8-4996-9613-B0B00EC2B20A}" type="slidenum">
              <a:rPr lang="ru-RU" smtClean="0">
                <a:solidFill>
                  <a:prstClr val="white"/>
                </a:solidFill>
              </a:rPr>
              <a:pPr/>
              <a:t>12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4932" y="1464733"/>
            <a:ext cx="84158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ctr"/>
            <a:endParaRPr lang="ru-RU" sz="4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ctr"/>
            <a:endParaRPr lang="ru-RU" sz="4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ctr"/>
            <a:r>
              <a:rPr lang="ru-RU" sz="4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40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6" y="351927"/>
            <a:ext cx="8190466" cy="638872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/>
              <a:t>Повестка заседания</a:t>
            </a:r>
            <a:endParaRPr lang="ru-RU" sz="1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0199" y="1074509"/>
            <a:ext cx="8737601" cy="4917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базовых ведущих университетов и факультетов Научного совета по физико-математическим наукам.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Обсуждение номинаций  на премию «Профессор года».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и утверждение состава Экспертного совета.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рабочей группы по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оценке уровня развития и состояния российских физико-математических наук и образования,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международных тенденций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физико-математических наук и образования.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рабочей группы по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вопросам разработки законопроектов, проектов федеральных целевых программ в части, касающейся российских физико-математических наук и образования, а также по совершенствованию правового регулирования науки и образования в Российской Федерации, разработка федеральных государственных образовательных стандартов.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Создание рабочей группы по аттестации научных и научно-педагогических работников в области физико-математических наук и по переподготовке и повышению квалификации научных кадров в области физико-математических наук.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Создание рабочей группы по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профессионально-общественной аккредитации и сертификации основных профессиональных образовательных программ по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физико-математическим наукам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дополнительных профессиональных программ по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физико-математическим наукам.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Создание рабочей группы по а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ккредитация научных периодических изданий по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физико-математическим наукам и их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рейтингование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рэнкингование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Создание рабочей группы по оценки качества учебных изданий и присвоение грифов РПС.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Выборы ответственного секретаря Научного совета по физико-математическим наукам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Обсуждение Резолюции Первого Профессорского форума.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92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1. Состав Научного совета по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физико-математическим</a:t>
            </a:r>
            <a:r>
              <a:rPr lang="ru-RU" sz="2000" dirty="0" smtClean="0">
                <a:cs typeface="Times New Roman" panose="02020603050405020304" pitchFamily="18" charset="0"/>
              </a:rPr>
              <a:t> </a:t>
            </a:r>
            <a:r>
              <a:rPr lang="ru-RU" sz="2000" dirty="0">
                <a:cs typeface="Times New Roman" panose="02020603050405020304" pitchFamily="18" charset="0"/>
              </a:rPr>
              <a:t>наукам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96F9-A7A4-4C7F-BA92-4CC94E5274B3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5533" y="1373201"/>
            <a:ext cx="87037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Всего участвуют </a:t>
            </a:r>
            <a:r>
              <a:rPr lang="ru-RU" dirty="0"/>
              <a:t>в заседании  Научного совета по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физико-математическим</a:t>
            </a:r>
            <a:r>
              <a:rPr lang="ru-RU" dirty="0" smtClean="0">
                <a:cs typeface="Times New Roman" panose="02020603050405020304" pitchFamily="18" charset="0"/>
              </a:rPr>
              <a:t> </a:t>
            </a:r>
            <a:r>
              <a:rPr lang="ru-RU" dirty="0">
                <a:cs typeface="Times New Roman" panose="02020603050405020304" pitchFamily="18" charset="0"/>
              </a:rPr>
              <a:t>наукам</a:t>
            </a:r>
            <a:r>
              <a:rPr lang="ru-RU" dirty="0" smtClean="0"/>
              <a:t> </a:t>
            </a:r>
            <a:r>
              <a:rPr lang="ru-RU" dirty="0" smtClean="0"/>
              <a:t>19 </a:t>
            </a:r>
            <a:r>
              <a:rPr lang="ru-RU" dirty="0" smtClean="0"/>
              <a:t>человек.</a:t>
            </a:r>
          </a:p>
          <a:p>
            <a:pPr algn="just"/>
            <a:endParaRPr lang="ru-RU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dirty="0" smtClean="0"/>
              <a:t>Ведущие российские университеты и НИИ  - МГУ им. М.В. Ломоносова, </a:t>
            </a:r>
            <a:r>
              <a:rPr lang="ru-RU" dirty="0" smtClean="0"/>
              <a:t>МГТУГА, Университет «Дубна», ВШЭ, РГУ нефти и газа им. Губкина, </a:t>
            </a:r>
            <a:r>
              <a:rPr lang="ru-RU" dirty="0" err="1" smtClean="0"/>
              <a:t>МИСиС</a:t>
            </a:r>
            <a:r>
              <a:rPr lang="ru-RU" dirty="0" smtClean="0"/>
              <a:t>, МГТУ им. Баумана, МАИ, МИФИ и </a:t>
            </a:r>
            <a:r>
              <a:rPr lang="ru-RU" dirty="0" smtClean="0"/>
              <a:t>др.</a:t>
            </a:r>
          </a:p>
        </p:txBody>
      </p:sp>
    </p:spTree>
    <p:extLst>
      <p:ext uri="{BB962C8B-B14F-4D97-AF65-F5344CB8AC3E}">
        <p14:creationId xmlns:p14="http://schemas.microsoft.com/office/powerpoint/2010/main" val="237953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r>
              <a:rPr lang="ru-RU" sz="2000" dirty="0" smtClean="0"/>
              <a:t>2. </a:t>
            </a:r>
            <a:r>
              <a:rPr lang="ru-RU" sz="2000" dirty="0"/>
              <a:t>О</a:t>
            </a:r>
            <a:r>
              <a:rPr lang="ru-RU" sz="2000" dirty="0" smtClean="0"/>
              <a:t>сновные задачи </a:t>
            </a:r>
            <a:r>
              <a:rPr lang="ru-RU" sz="2000" dirty="0"/>
              <a:t>Научного совета по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физико-математическим</a:t>
            </a:r>
            <a:r>
              <a:rPr lang="ru-RU" sz="2000" dirty="0" smtClean="0">
                <a:cs typeface="Times New Roman" panose="02020603050405020304" pitchFamily="18" charset="0"/>
              </a:rPr>
              <a:t> </a:t>
            </a:r>
            <a:r>
              <a:rPr lang="ru-RU" sz="2000" dirty="0">
                <a:cs typeface="Times New Roman" panose="02020603050405020304" pitchFamily="18" charset="0"/>
              </a:rPr>
              <a:t>наукам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6401" y="1475416"/>
            <a:ext cx="84835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  <a:tabLst>
                <a:tab pos="355600" algn="l"/>
              </a:tabLst>
            </a:pPr>
            <a:endParaRPr lang="ru-RU" sz="1500" dirty="0" smtClean="0"/>
          </a:p>
          <a:p>
            <a:pPr algn="just">
              <a:tabLst>
                <a:tab pos="355600" algn="l"/>
              </a:tabLst>
            </a:pPr>
            <a:endParaRPr lang="ru-RU" sz="15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0933" y="1086557"/>
            <a:ext cx="8686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</a:t>
            </a:r>
            <a:r>
              <a:rPr lang="ru-RU" dirty="0"/>
              <a:t>. О</a:t>
            </a:r>
            <a:r>
              <a:rPr lang="ru-RU" dirty="0" smtClean="0"/>
              <a:t>ценка </a:t>
            </a:r>
            <a:r>
              <a:rPr lang="ru-RU" dirty="0"/>
              <a:t>уровня развития и состояния российских </a:t>
            </a:r>
            <a:r>
              <a:rPr lang="ru-RU" dirty="0" smtClean="0">
                <a:cs typeface="Times New Roman" panose="02020603050405020304" pitchFamily="18" charset="0"/>
              </a:rPr>
              <a:t>физико-математических наук </a:t>
            </a:r>
            <a:r>
              <a:rPr lang="ru-RU" dirty="0" smtClean="0"/>
              <a:t>и </a:t>
            </a:r>
            <a:r>
              <a:rPr lang="ru-RU" dirty="0"/>
              <a:t>образования, международных тенденций развития </a:t>
            </a:r>
            <a:r>
              <a:rPr lang="ru-RU" dirty="0" smtClean="0">
                <a:cs typeface="Times New Roman" panose="02020603050405020304" pitchFamily="18" charset="0"/>
              </a:rPr>
              <a:t>физико-математических</a:t>
            </a:r>
            <a:r>
              <a:rPr lang="ru-RU" dirty="0" smtClean="0"/>
              <a:t> </a:t>
            </a:r>
            <a:r>
              <a:rPr lang="ru-RU" dirty="0"/>
              <a:t>наук и образования;</a:t>
            </a:r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smtClean="0"/>
              <a:t>Разработка </a:t>
            </a:r>
            <a:r>
              <a:rPr lang="ru-RU" dirty="0"/>
              <a:t>законопроектов, проектов федеральных целевых программ в части, касающейся российских </a:t>
            </a:r>
            <a:r>
              <a:rPr lang="ru-RU" dirty="0" smtClean="0">
                <a:cs typeface="Times New Roman" panose="02020603050405020304" pitchFamily="18" charset="0"/>
              </a:rPr>
              <a:t>физико-математических </a:t>
            </a:r>
            <a:r>
              <a:rPr lang="ru-RU" dirty="0" smtClean="0"/>
              <a:t>наук </a:t>
            </a:r>
            <a:r>
              <a:rPr lang="ru-RU" dirty="0"/>
              <a:t>и образования, а также </a:t>
            </a:r>
            <a:r>
              <a:rPr lang="ru-RU" dirty="0" smtClean="0"/>
              <a:t>совершенствование </a:t>
            </a:r>
            <a:r>
              <a:rPr lang="ru-RU" dirty="0"/>
              <a:t>правового регулирования науки и образования в Российской Федерации, разработки федеральных государственных образовательных стандартов</a:t>
            </a:r>
            <a:r>
              <a:rPr lang="ru-RU" dirty="0" smtClean="0"/>
              <a:t>;</a:t>
            </a:r>
          </a:p>
          <a:p>
            <a:r>
              <a:rPr lang="ru-RU" dirty="0"/>
              <a:t>3. П</a:t>
            </a:r>
            <a:r>
              <a:rPr lang="ru-RU" dirty="0" smtClean="0"/>
              <a:t>одготовка </a:t>
            </a:r>
            <a:r>
              <a:rPr lang="ru-RU" dirty="0"/>
              <a:t>предложений по совершенствованию системы аттестации научных и научно-педагогических работников в области </a:t>
            </a:r>
            <a:r>
              <a:rPr lang="ru-RU" dirty="0" smtClean="0">
                <a:cs typeface="Times New Roman" panose="02020603050405020304" pitchFamily="18" charset="0"/>
              </a:rPr>
              <a:t>физико-математическим </a:t>
            </a:r>
            <a:r>
              <a:rPr lang="ru-RU" dirty="0" smtClean="0"/>
              <a:t>наукам </a:t>
            </a:r>
            <a:r>
              <a:rPr lang="ru-RU" dirty="0"/>
              <a:t>и по переподготовке и повышению квалификации научных кадров в области </a:t>
            </a:r>
            <a:r>
              <a:rPr lang="ru-RU" dirty="0" smtClean="0">
                <a:cs typeface="Times New Roman" panose="02020603050405020304" pitchFamily="18" charset="0"/>
              </a:rPr>
              <a:t>физико-математических</a:t>
            </a:r>
            <a:r>
              <a:rPr lang="ru-RU" dirty="0" smtClean="0"/>
              <a:t> </a:t>
            </a:r>
            <a:r>
              <a:rPr lang="ru-RU" dirty="0"/>
              <a:t>наук;</a:t>
            </a:r>
          </a:p>
          <a:p>
            <a:r>
              <a:rPr lang="ru-RU" dirty="0" smtClean="0"/>
              <a:t>4</a:t>
            </a:r>
            <a:r>
              <a:rPr lang="ru-RU" dirty="0"/>
              <a:t>. Р</a:t>
            </a:r>
            <a:r>
              <a:rPr lang="ru-RU" dirty="0" smtClean="0"/>
              <a:t>азработка </a:t>
            </a:r>
            <a:r>
              <a:rPr lang="ru-RU" dirty="0"/>
              <a:t>предложений в сфере профессионально-общественной аккредитации и сертификации основных профессиональных образовательных программ по </a:t>
            </a:r>
            <a:r>
              <a:rPr lang="ru-RU" dirty="0" smtClean="0">
                <a:cs typeface="Times New Roman" panose="02020603050405020304" pitchFamily="18" charset="0"/>
              </a:rPr>
              <a:t>физико-математическим</a:t>
            </a:r>
            <a:r>
              <a:rPr lang="ru-RU" dirty="0" smtClean="0"/>
              <a:t> </a:t>
            </a:r>
            <a:r>
              <a:rPr lang="ru-RU" dirty="0"/>
              <a:t>наукам, дополнительных профессиональных программ по </a:t>
            </a:r>
            <a:r>
              <a:rPr lang="ru-RU" dirty="0" smtClean="0">
                <a:cs typeface="Times New Roman" panose="02020603050405020304" pitchFamily="18" charset="0"/>
              </a:rPr>
              <a:t>физико-математическим</a:t>
            </a:r>
            <a:r>
              <a:rPr lang="ru-RU" dirty="0" smtClean="0"/>
              <a:t> </a:t>
            </a:r>
            <a:r>
              <a:rPr lang="ru-RU" dirty="0"/>
              <a:t>наукам;</a:t>
            </a:r>
          </a:p>
          <a:p>
            <a:r>
              <a:rPr lang="ru-RU" dirty="0"/>
              <a:t>5. Р</a:t>
            </a:r>
            <a:r>
              <a:rPr lang="ru-RU" dirty="0" smtClean="0"/>
              <a:t>азработка </a:t>
            </a:r>
            <a:r>
              <a:rPr lang="ru-RU" dirty="0"/>
              <a:t>предложений по </a:t>
            </a:r>
            <a:r>
              <a:rPr lang="ru-RU" dirty="0" smtClean="0"/>
              <a:t>аккредитации </a:t>
            </a:r>
            <a:r>
              <a:rPr lang="ru-RU" dirty="0" smtClean="0">
                <a:cs typeface="Times New Roman" panose="02020603050405020304" pitchFamily="18" charset="0"/>
              </a:rPr>
              <a:t>физико-математических</a:t>
            </a:r>
            <a:r>
              <a:rPr lang="ru-RU" dirty="0" smtClean="0"/>
              <a:t> </a:t>
            </a:r>
            <a:r>
              <a:rPr lang="ru-RU" dirty="0"/>
              <a:t>периодических изданий по </a:t>
            </a:r>
            <a:r>
              <a:rPr lang="ru-RU" dirty="0" smtClean="0">
                <a:cs typeface="Times New Roman" panose="02020603050405020304" pitchFamily="18" charset="0"/>
              </a:rPr>
              <a:t>физико-математическим</a:t>
            </a:r>
            <a:r>
              <a:rPr lang="ru-RU" dirty="0" smtClean="0"/>
              <a:t> </a:t>
            </a:r>
            <a:r>
              <a:rPr lang="ru-RU" dirty="0"/>
              <a:t>наукам и их  </a:t>
            </a:r>
            <a:r>
              <a:rPr lang="ru-RU" dirty="0" err="1" smtClean="0"/>
              <a:t>рейтингование</a:t>
            </a:r>
            <a:r>
              <a:rPr lang="ru-RU" dirty="0" smtClean="0"/>
              <a:t>, </a:t>
            </a:r>
            <a:r>
              <a:rPr lang="ru-RU" dirty="0" err="1" smtClean="0"/>
              <a:t>рэнкингование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6. Разработка </a:t>
            </a:r>
            <a:r>
              <a:rPr lang="ru-RU" dirty="0"/>
              <a:t>предложений по оценке качества учебных изданий и присвоению грифов РПС.</a:t>
            </a:r>
          </a:p>
          <a:p>
            <a:r>
              <a:rPr lang="ru-RU" dirty="0" smtClean="0"/>
              <a:t>7. Содействие изданию «Профессорского журнала </a:t>
            </a:r>
            <a:r>
              <a:rPr lang="ru-RU" dirty="0" smtClean="0"/>
              <a:t>Серии: «Физические науки», «Математические </a:t>
            </a:r>
            <a:r>
              <a:rPr lang="ru-RU" dirty="0"/>
              <a:t>науки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58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dirty="0"/>
              <a:t>3</a:t>
            </a:r>
            <a:r>
              <a:rPr lang="ru-RU" sz="1400" dirty="0" smtClean="0"/>
              <a:t>. Перечень рабочих групп </a:t>
            </a:r>
            <a:endParaRPr lang="ru-RU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7818" y="1097719"/>
            <a:ext cx="872836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1600" dirty="0" smtClean="0"/>
              <a:t>Рабочая группа </a:t>
            </a:r>
            <a:r>
              <a:rPr lang="ru-RU" sz="1600" dirty="0"/>
              <a:t>по оценке уровня развития и состояния российских физико-математических наук и образования, международных тенденций развития физико-математических наук и образования.</a:t>
            </a:r>
          </a:p>
          <a:p>
            <a:pPr>
              <a:buFontTx/>
              <a:buChar char="-"/>
            </a:pPr>
            <a:r>
              <a:rPr lang="ru-RU" sz="1600" dirty="0"/>
              <a:t>Рабочая группа по вопросам разработки законопроектов, проектов федеральных целевых программ в части, касающейся российских физико-математических наук и образования, а также по совершенствованию правового регулирования науки и образования в Российской Федерации, разработка федеральных государственных образовательных стандартов.</a:t>
            </a:r>
          </a:p>
          <a:p>
            <a:pPr>
              <a:buFontTx/>
              <a:buChar char="-"/>
            </a:pPr>
            <a:r>
              <a:rPr lang="ru-RU" sz="1600" dirty="0"/>
              <a:t>Рабочая группа по аттестации научных и научно-педагогических работников в области физико-математических наук и по переподготовке и повышению квалификации научных кадров в области физико-математических наук.</a:t>
            </a:r>
          </a:p>
          <a:p>
            <a:pPr>
              <a:buFontTx/>
              <a:buChar char="-"/>
            </a:pPr>
            <a:r>
              <a:rPr lang="ru-RU" sz="1600" dirty="0"/>
              <a:t>Рабочая группа по профессионально-общественной аккредитации и сертификации основных профессиональных образовательных программ по физико-математическим наукам, дополнительных профессиональных программ по физико-математическим наукам.</a:t>
            </a:r>
          </a:p>
          <a:p>
            <a:pPr>
              <a:buFontTx/>
              <a:buChar char="-"/>
            </a:pPr>
            <a:r>
              <a:rPr lang="ru-RU" sz="1600" dirty="0"/>
              <a:t>Рабочая группа по аккредитации научных периодических изданий по физико-математическим наукам и их </a:t>
            </a:r>
            <a:r>
              <a:rPr lang="ru-RU" sz="1600" dirty="0" err="1"/>
              <a:t>рейтингование</a:t>
            </a:r>
            <a:r>
              <a:rPr lang="ru-RU" sz="1600" dirty="0"/>
              <a:t>, </a:t>
            </a:r>
            <a:r>
              <a:rPr lang="ru-RU" sz="1600" dirty="0" err="1"/>
              <a:t>рэнкингование</a:t>
            </a:r>
            <a:r>
              <a:rPr lang="ru-RU" sz="1600" dirty="0"/>
              <a:t>.</a:t>
            </a:r>
          </a:p>
          <a:p>
            <a:pPr>
              <a:buFontTx/>
              <a:buChar char="-"/>
            </a:pPr>
            <a:r>
              <a:rPr lang="ru-RU" sz="1600" dirty="0"/>
              <a:t>Рабочая группа по оценки качества учебных изданий и присвоение грифов РПС.</a:t>
            </a:r>
          </a:p>
        </p:txBody>
      </p:sp>
    </p:spTree>
    <p:extLst>
      <p:ext uri="{BB962C8B-B14F-4D97-AF65-F5344CB8AC3E}">
        <p14:creationId xmlns:p14="http://schemas.microsoft.com/office/powerpoint/2010/main" val="417282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dirty="0" smtClean="0"/>
              <a:t>3.</a:t>
            </a:r>
            <a:r>
              <a:rPr lang="ru-RU" sz="1400" dirty="0"/>
              <a:t> </a:t>
            </a:r>
            <a:r>
              <a:rPr lang="ru-RU" sz="1400" dirty="0" smtClean="0"/>
              <a:t>О </a:t>
            </a:r>
            <a:r>
              <a:rPr lang="ru-RU" sz="1400" dirty="0"/>
              <a:t>формировании органов управления Научного совета по </a:t>
            </a:r>
            <a:r>
              <a:rPr lang="ru-RU" sz="1400" dirty="0" smtClean="0">
                <a:cs typeface="Times New Roman" panose="02020603050405020304" pitchFamily="18" charset="0"/>
              </a:rPr>
              <a:t>физико-математическим </a:t>
            </a:r>
            <a:r>
              <a:rPr lang="ru-RU" sz="1400" dirty="0">
                <a:cs typeface="Times New Roman" panose="02020603050405020304" pitchFamily="18" charset="0"/>
              </a:rPr>
              <a:t>наукам</a:t>
            </a:r>
            <a:endParaRPr lang="ru-RU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9733" y="4749800"/>
            <a:ext cx="5537200" cy="524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Научный совет </a:t>
            </a:r>
            <a:r>
              <a:rPr lang="ru-RU" dirty="0"/>
              <a:t>по </a:t>
            </a:r>
            <a:r>
              <a:rPr lang="ru-RU" dirty="0" smtClean="0">
                <a:cs typeface="Times New Roman" panose="02020603050405020304" pitchFamily="18" charset="0"/>
              </a:rPr>
              <a:t>физико-математическим </a:t>
            </a:r>
            <a:r>
              <a:rPr lang="ru-RU" dirty="0">
                <a:cs typeface="Times New Roman" panose="02020603050405020304" pitchFamily="18" charset="0"/>
              </a:rPr>
              <a:t>наукам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1185334" y="3970867"/>
            <a:ext cx="0" cy="778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3200401" y="3970867"/>
            <a:ext cx="0" cy="778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4698999" y="3970867"/>
            <a:ext cx="0" cy="778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81000" y="3589867"/>
            <a:ext cx="157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Рабочая группа 1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379133" y="3589867"/>
            <a:ext cx="157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Рабочая группа 2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106334" y="3589867"/>
            <a:ext cx="1574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Рабочая группа …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28133" y="1262255"/>
            <a:ext cx="4995333" cy="5249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Президиум Научного совета </a:t>
            </a:r>
            <a:r>
              <a:rPr lang="ru-RU" dirty="0"/>
              <a:t>по </a:t>
            </a:r>
            <a:r>
              <a:rPr lang="ru-RU" dirty="0" smtClean="0">
                <a:cs typeface="Times New Roman" panose="02020603050405020304" pitchFamily="18" charset="0"/>
              </a:rPr>
              <a:t>физико-математическим </a:t>
            </a:r>
            <a:r>
              <a:rPr lang="ru-RU" dirty="0">
                <a:cs typeface="Times New Roman" panose="02020603050405020304" pitchFamily="18" charset="0"/>
              </a:rPr>
              <a:t>наукам</a:t>
            </a:r>
            <a:endParaRPr lang="ru-RU" dirty="0"/>
          </a:p>
        </p:txBody>
      </p:sp>
      <p:cxnSp>
        <p:nvCxnSpPr>
          <p:cNvPr id="17" name="Прямая со стрелкой 16"/>
          <p:cNvCxnSpPr>
            <a:stCxn id="12" idx="0"/>
          </p:cNvCxnSpPr>
          <p:nvPr/>
        </p:nvCxnSpPr>
        <p:spPr>
          <a:xfrm flipV="1">
            <a:off x="1168400" y="2565399"/>
            <a:ext cx="1998133" cy="1024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3200400" y="2565399"/>
            <a:ext cx="1" cy="1024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3437467" y="2565399"/>
            <a:ext cx="1337734" cy="1024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5" idx="3"/>
            <a:endCxn id="31" idx="2"/>
          </p:cNvCxnSpPr>
          <p:nvPr/>
        </p:nvCxnSpPr>
        <p:spPr>
          <a:xfrm flipV="1">
            <a:off x="6366933" y="3894667"/>
            <a:ext cx="1274234" cy="1117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6460067" y="3217333"/>
            <a:ext cx="2362200" cy="67733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Редакционная коллегия</a:t>
            </a:r>
            <a:endParaRPr lang="ru-RU" dirty="0"/>
          </a:p>
        </p:txBody>
      </p:sp>
      <p:cxnSp>
        <p:nvCxnSpPr>
          <p:cNvPr id="33" name="Прямая со стрелкой 32"/>
          <p:cNvCxnSpPr>
            <a:stCxn id="31" idx="0"/>
          </p:cNvCxnSpPr>
          <p:nvPr/>
        </p:nvCxnSpPr>
        <p:spPr>
          <a:xfrm flipH="1" flipV="1">
            <a:off x="4773083" y="2209799"/>
            <a:ext cx="2868084" cy="1007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1676400" y="2032000"/>
            <a:ext cx="3098801" cy="533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секретарь 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Научного совета</a:t>
            </a:r>
            <a:endParaRPr lang="ru-RU" sz="1400" dirty="0"/>
          </a:p>
        </p:txBody>
      </p:sp>
      <p:sp>
        <p:nvSpPr>
          <p:cNvPr id="38" name="Стрелка вниз 37"/>
          <p:cNvSpPr/>
          <p:nvPr/>
        </p:nvSpPr>
        <p:spPr>
          <a:xfrm rot="10800000">
            <a:off x="3052234" y="1862665"/>
            <a:ext cx="228598" cy="118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88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Проект решения по вопросу 1.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0200" y="1231739"/>
            <a:ext cx="84835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sz="2000" dirty="0" smtClean="0"/>
              <a:t>Определить в качестве базовых для формирования Научного </a:t>
            </a:r>
            <a:r>
              <a:rPr lang="ru-RU" sz="2000" dirty="0"/>
              <a:t>совета по </a:t>
            </a:r>
            <a:r>
              <a:rPr lang="ru-RU" sz="2000" dirty="0" smtClean="0">
                <a:cs typeface="Times New Roman" panose="02020603050405020304" pitchFamily="18" charset="0"/>
              </a:rPr>
              <a:t>физико-математическим </a:t>
            </a:r>
            <a:r>
              <a:rPr lang="ru-RU" sz="2000" dirty="0" smtClean="0">
                <a:cs typeface="Times New Roman" panose="02020603050405020304" pitchFamily="18" charset="0"/>
              </a:rPr>
              <a:t>наукам в качестве ведущих университетов</a:t>
            </a:r>
            <a:r>
              <a:rPr lang="ru-RU" sz="2000" dirty="0" smtClean="0"/>
              <a:t> </a:t>
            </a:r>
            <a:r>
              <a:rPr lang="ru-RU" sz="2000" dirty="0"/>
              <a:t>МГУ им. МВ. Ломоносова, СПбГУ, все федеральные университеты, МГТУ им. Баумана, МИФИ, МФТИ, МАИ, </a:t>
            </a:r>
            <a:r>
              <a:rPr lang="ru-RU" sz="2000" dirty="0" err="1" smtClean="0"/>
              <a:t>МИСиС</a:t>
            </a:r>
            <a:endParaRPr lang="ru-RU" sz="20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270933" y="1204123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185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Проект решения по вопросу </a:t>
            </a:r>
            <a:r>
              <a:rPr lang="ru-RU" sz="2000" dirty="0" smtClean="0"/>
              <a:t>2.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8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0200" y="1231739"/>
            <a:ext cx="848359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sz="2000" dirty="0" smtClean="0"/>
              <a:t>Определить следующие критерии </a:t>
            </a:r>
            <a:r>
              <a:rPr lang="ru-RU" sz="2000" dirty="0"/>
              <a:t>оценки номинантов – 20 % практическая деятельность, 30% учебная, 50% научная. Кандидатура должна быть поддержана учеными советами не менее 15 вузов или факультетов. </a:t>
            </a:r>
            <a:endParaRPr lang="ru-RU" sz="2000" dirty="0" smtClean="0"/>
          </a:p>
          <a:p>
            <a:pPr algn="just">
              <a:tabLst>
                <a:tab pos="355600" algn="l"/>
              </a:tabLst>
            </a:pPr>
            <a:r>
              <a:rPr lang="ru-RU" sz="2000" dirty="0" smtClean="0"/>
              <a:t>Также учитывать: 1</a:t>
            </a:r>
            <a:r>
              <a:rPr lang="ru-RU" sz="2000" dirty="0"/>
              <a:t>. Ученики, 2. Индекс </a:t>
            </a:r>
            <a:r>
              <a:rPr lang="ru-RU" sz="2000" dirty="0" err="1"/>
              <a:t>Хирша</a:t>
            </a:r>
            <a:r>
              <a:rPr lang="ru-RU" sz="2000" dirty="0"/>
              <a:t>, 3. Общественно-научная деятельность, 4. Монографии и учебники – вес каждого – 0,25</a:t>
            </a:r>
          </a:p>
          <a:p>
            <a:pPr algn="just">
              <a:tabLst>
                <a:tab pos="355600" algn="l"/>
              </a:tabLst>
            </a:pPr>
            <a:r>
              <a:rPr lang="ru-RU" sz="2000" dirty="0" smtClean="0"/>
              <a:t>При </a:t>
            </a:r>
            <a:r>
              <a:rPr lang="ru-RU" sz="2000" dirty="0"/>
              <a:t>оценке критериев расчетным периодом считать 5 лет</a:t>
            </a:r>
          </a:p>
          <a:p>
            <a:pPr algn="just">
              <a:tabLst>
                <a:tab pos="355600" algn="l"/>
              </a:tabLst>
            </a:pPr>
            <a:endParaRPr lang="ru-RU" sz="20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270933" y="1204123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145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2174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Проект решения по вопросу 4.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0200" y="1231739"/>
            <a:ext cx="84835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55600" algn="l"/>
              </a:tabLst>
            </a:pPr>
            <a:r>
              <a:rPr lang="ru-RU" sz="2000" dirty="0" smtClean="0"/>
              <a:t>Сформировать </a:t>
            </a:r>
            <a:r>
              <a:rPr lang="ru-RU" sz="2000" dirty="0"/>
              <a:t>реестр научных конференций по физико-математическим наукам, рекомендуемый РПС</a:t>
            </a:r>
            <a:endParaRPr lang="ru-RU" sz="20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270933" y="1204123"/>
            <a:ext cx="868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48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aU51iVLUaAGaYrPq6t2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nXMN0TIg0e_MoX2SpOvo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P4kkwrH0OsFbGxnWUfo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3scI.KReUqIW32g1SQG0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f0asnAJg0.C7TILX0.DF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34kj_1Id0W7AyEDEHopOA"/>
</p:tagLst>
</file>

<file path=ppt/theme/theme1.xml><?xml version="1.0" encoding="utf-8"?>
<a:theme xmlns:a="http://schemas.openxmlformats.org/drawingml/2006/main" name="3_Основная тема Докладов Ректор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4862</TotalTime>
  <Words>801</Words>
  <Application>Microsoft Office PowerPoint</Application>
  <PresentationFormat>Экран (4:3)</PresentationFormat>
  <Paragraphs>76</Paragraphs>
  <Slides>12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Calibri</vt:lpstr>
      <vt:lpstr>Times New Roman</vt:lpstr>
      <vt:lpstr>Wingdings</vt:lpstr>
      <vt:lpstr>3_Основная тема Докладов Ректора</vt:lpstr>
      <vt:lpstr>Заседание  Научного совета по физико-математическим наукам Российского профессорского собрания</vt:lpstr>
      <vt:lpstr>Повестка заседания</vt:lpstr>
      <vt:lpstr>1. Состав Научного совета по физико-математическим наукам</vt:lpstr>
      <vt:lpstr>2. Основные задачи Научного совета по физико-математическим наукам</vt:lpstr>
      <vt:lpstr>3. Перечень рабочих групп </vt:lpstr>
      <vt:lpstr>3. О формировании органов управления Научного совета по физико-математическим наукам</vt:lpstr>
      <vt:lpstr>Проект решения по вопросу 1.</vt:lpstr>
      <vt:lpstr>Проект решения по вопросу 2.</vt:lpstr>
      <vt:lpstr>Проект решения по вопросу 4.</vt:lpstr>
      <vt:lpstr>Проект решения по вопросам 5-9.</vt:lpstr>
      <vt:lpstr>Проект решения по вопросу 11.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к встрече с Министром</dc:title>
  <dc:creator>Andrey Cherkasskij</dc:creator>
  <cp:lastModifiedBy>Пользователь Windows</cp:lastModifiedBy>
  <cp:revision>544</cp:revision>
  <cp:lastPrinted>2018-02-09T11:31:23Z</cp:lastPrinted>
  <dcterms:created xsi:type="dcterms:W3CDTF">2017-01-17T09:26:32Z</dcterms:created>
  <dcterms:modified xsi:type="dcterms:W3CDTF">2018-06-05T15:32:12Z</dcterms:modified>
</cp:coreProperties>
</file>