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4"/>
  </p:notesMasterIdLst>
  <p:sldIdLst>
    <p:sldId id="257" r:id="rId2"/>
    <p:sldId id="490" r:id="rId3"/>
    <p:sldId id="520" r:id="rId4"/>
    <p:sldId id="500" r:id="rId5"/>
    <p:sldId id="543" r:id="rId6"/>
    <p:sldId id="542" r:id="rId7"/>
    <p:sldId id="544" r:id="rId8"/>
    <p:sldId id="517" r:id="rId9"/>
    <p:sldId id="533" r:id="rId10"/>
    <p:sldId id="537" r:id="rId11"/>
    <p:sldId id="536" r:id="rId12"/>
    <p:sldId id="527" r:id="rId1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Материалы к встрече с Министром" id="{AAF2AA1A-4E7D-46C5-960C-1F90D43D5C2A}">
          <p14:sldIdLst>
            <p14:sldId id="257"/>
            <p14:sldId id="490"/>
            <p14:sldId id="520"/>
            <p14:sldId id="500"/>
            <p14:sldId id="543"/>
            <p14:sldId id="542"/>
            <p14:sldId id="544"/>
            <p14:sldId id="517"/>
            <p14:sldId id="533"/>
            <p14:sldId id="537"/>
            <p14:sldId id="536"/>
            <p14:sldId id="52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03" autoAdjust="0"/>
    <p:restoredTop sz="85000" autoAdjust="0"/>
  </p:normalViewPr>
  <p:slideViewPr>
    <p:cSldViewPr snapToGrid="0">
      <p:cViewPr varScale="1">
        <p:scale>
          <a:sx n="106" d="100"/>
          <a:sy n="106" d="100"/>
        </p:scale>
        <p:origin x="1403" y="91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E66370A3-3432-45BA-AD7B-C02D1A34B933}" type="datetimeFigureOut">
              <a:rPr lang="ru-RU" smtClean="0"/>
              <a:pPr/>
              <a:t>15.04.2018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8054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4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BFBA78A7-5C51-4BF4-BB45-22D7896A4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417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BA78A7-5C51-4BF4-BB45-22D7896A452F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554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BA78A7-5C51-4BF4-BB45-22D7896A452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554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BA78A7-5C51-4BF4-BB45-22D7896A452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054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BA78A7-5C51-4BF4-BB45-22D7896A452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054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BA78A7-5C51-4BF4-BB45-22D7896A452F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676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07.11.2016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48465" y="6492876"/>
            <a:ext cx="383893" cy="365125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334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 b="1">
                <a:solidFill>
                  <a:srgbClr val="004894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6010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07.11.2016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408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07.11.2016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25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>
                <a:solidFill>
                  <a:prstClr val="white"/>
                </a:solidFill>
              </a:rPr>
              <a:pPr/>
              <a:t>‹#›</a:t>
            </a:fld>
            <a:endParaRPr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171104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>
                <a:solidFill>
                  <a:srgbClr val="000000"/>
                </a:solidFill>
              </a:rPr>
              <a:pPr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66693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  <a:lvl2pPr>
              <a:defRPr>
                <a:latin typeface="Arial Narrow" panose="020B0606020202030204" pitchFamily="34" charset="0"/>
              </a:defRPr>
            </a:lvl2pPr>
            <a:lvl3pPr>
              <a:defRPr>
                <a:latin typeface="Arial Narrow" panose="020B0606020202030204" pitchFamily="34" charset="0"/>
              </a:defRPr>
            </a:lvl3pPr>
            <a:lvl4pPr>
              <a:defRPr>
                <a:latin typeface="Arial Narrow" panose="020B0606020202030204" pitchFamily="34" charset="0"/>
              </a:defRPr>
            </a:lvl4pPr>
            <a:lvl5pPr>
              <a:defRPr>
                <a:latin typeface="Arial Narrow" panose="020B0606020202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07.11.2016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546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2708922"/>
            <a:ext cx="7772400" cy="1362075"/>
          </a:xfrm>
        </p:spPr>
        <p:txBody>
          <a:bodyPr anchor="t">
            <a:normAutofit/>
          </a:bodyPr>
          <a:lstStyle>
            <a:lvl1pPr algn="l">
              <a:defRPr lang="ru-RU" sz="4400" b="1" kern="1200" dirty="0">
                <a:solidFill>
                  <a:srgbClr val="004894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416106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07.11.2016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974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07.11.2016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39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07.11.2016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03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07.11.2016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47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07.11.2016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55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07.11.2016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595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07.11.2016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74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4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20" Type="http://schemas.openxmlformats.org/officeDocument/2006/relationships/tags" Target="../tags/tag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ятиугольник 3"/>
          <p:cNvSpPr/>
          <p:nvPr>
            <p:custDataLst>
              <p:tags r:id="rId15"/>
            </p:custDataLst>
          </p:nvPr>
        </p:nvSpPr>
        <p:spPr>
          <a:xfrm>
            <a:off x="8778706" y="6506074"/>
            <a:ext cx="368251" cy="351927"/>
          </a:xfrm>
          <a:prstGeom prst="homePlate">
            <a:avLst>
              <a:gd name="adj" fmla="val 0"/>
            </a:avLst>
          </a:prstGeom>
          <a:solidFill>
            <a:schemeClr val="tx2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533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07.11.2016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4533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78770" y="6492876"/>
            <a:ext cx="3678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ятиугольник 3"/>
          <p:cNvSpPr/>
          <p:nvPr>
            <p:custDataLst>
              <p:tags r:id="rId16"/>
            </p:custDataLst>
          </p:nvPr>
        </p:nvSpPr>
        <p:spPr>
          <a:xfrm>
            <a:off x="0" y="2"/>
            <a:ext cx="251520" cy="351927"/>
          </a:xfrm>
          <a:prstGeom prst="homePlate">
            <a:avLst>
              <a:gd name="adj" fmla="val 0"/>
            </a:avLst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Пятиугольник 3"/>
          <p:cNvSpPr/>
          <p:nvPr>
            <p:custDataLst>
              <p:tags r:id="rId17"/>
            </p:custDataLst>
          </p:nvPr>
        </p:nvSpPr>
        <p:spPr>
          <a:xfrm>
            <a:off x="251521" y="342401"/>
            <a:ext cx="8056457" cy="648072"/>
          </a:xfrm>
          <a:prstGeom prst="homePlate">
            <a:avLst>
              <a:gd name="adj" fmla="val 44344"/>
            </a:avLst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Пятиугольник 3"/>
          <p:cNvSpPr/>
          <p:nvPr>
            <p:custDataLst>
              <p:tags r:id="rId18"/>
            </p:custDataLst>
          </p:nvPr>
        </p:nvSpPr>
        <p:spPr>
          <a:xfrm>
            <a:off x="251521" y="6411186"/>
            <a:ext cx="8570263" cy="18000"/>
          </a:xfrm>
          <a:prstGeom prst="homePlate">
            <a:avLst>
              <a:gd name="adj" fmla="val 0"/>
            </a:avLst>
          </a:prstGeom>
          <a:gradFill flip="none" rotWithShape="1">
            <a:gsLst>
              <a:gs pos="90000">
                <a:schemeClr val="accent1">
                  <a:lumMod val="20000"/>
                  <a:lumOff val="80000"/>
                  <a:alpha val="0"/>
                </a:schemeClr>
              </a:gs>
              <a:gs pos="10000">
                <a:schemeClr val="accent1">
                  <a:lumMod val="20000"/>
                  <a:lumOff val="80000"/>
                  <a:alpha val="0"/>
                </a:schemeClr>
              </a:gs>
              <a:gs pos="51000">
                <a:schemeClr val="tx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1" name="Нашивка 10"/>
          <p:cNvSpPr/>
          <p:nvPr>
            <p:custDataLst>
              <p:tags r:id="rId19"/>
            </p:custDataLst>
          </p:nvPr>
        </p:nvSpPr>
        <p:spPr>
          <a:xfrm>
            <a:off x="8081555" y="342799"/>
            <a:ext cx="644434" cy="648000"/>
          </a:xfrm>
          <a:prstGeom prst="chevron">
            <a:avLst>
              <a:gd name="adj" fmla="val 44534"/>
            </a:avLst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Нашивка 11"/>
          <p:cNvSpPr/>
          <p:nvPr>
            <p:custDataLst>
              <p:tags r:id="rId20"/>
            </p:custDataLst>
          </p:nvPr>
        </p:nvSpPr>
        <p:spPr>
          <a:xfrm>
            <a:off x="8499567" y="342799"/>
            <a:ext cx="644434" cy="648000"/>
          </a:xfrm>
          <a:prstGeom prst="chevron">
            <a:avLst>
              <a:gd name="adj" fmla="val 44534"/>
            </a:avLst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67" y="351927"/>
            <a:ext cx="7758418" cy="6388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95872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312233" y="2130427"/>
            <a:ext cx="8556703" cy="2619993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1F497D"/>
                </a:solidFill>
                <a:effectLst/>
                <a:cs typeface="Times New Roman" panose="02020603050405020304" pitchFamily="18" charset="0"/>
              </a:rPr>
              <a:t>Заседани</a:t>
            </a:r>
            <a:r>
              <a:rPr lang="ru-RU" sz="3200" dirty="0">
                <a:solidFill>
                  <a:srgbClr val="1F497D"/>
                </a:solidFill>
                <a:effectLst/>
                <a:cs typeface="Times New Roman" panose="02020603050405020304" pitchFamily="18" charset="0"/>
              </a:rPr>
              <a:t>е</a:t>
            </a:r>
            <a:r>
              <a:rPr lang="ru-RU" sz="3200" dirty="0" smtClean="0">
                <a:solidFill>
                  <a:srgbClr val="1F497D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1F497D"/>
                </a:solidFill>
                <a:effectLst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rgbClr val="1F497D"/>
                </a:solidFill>
                <a:effectLst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1F497D"/>
                </a:solidFill>
                <a:cs typeface="Times New Roman" panose="02020603050405020304" pitchFamily="18" charset="0"/>
              </a:rPr>
              <a:t>Научного совета </a:t>
            </a:r>
            <a:r>
              <a:rPr lang="ru-RU" sz="3200" dirty="0" smtClean="0">
                <a:solidFill>
                  <a:srgbClr val="1F497D"/>
                </a:solidFill>
                <a:cs typeface="Times New Roman" panose="02020603050405020304" pitchFamily="18" charset="0"/>
              </a:rPr>
              <a:t>по философским наукам Российского профессорского собрания</a:t>
            </a:r>
            <a:endParaRPr lang="ru-RU" sz="3200" dirty="0">
              <a:solidFill>
                <a:srgbClr val="1F497D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1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24505" y="5920833"/>
            <a:ext cx="16578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1F497D"/>
                </a:solidFill>
                <a:latin typeface="Arial Narrow" panose="020B0606020202030204" pitchFamily="34" charset="0"/>
                <a:ea typeface="+mj-ea"/>
                <a:cs typeface="Times New Roman" panose="02020603050405020304" pitchFamily="18" charset="0"/>
              </a:rPr>
              <a:t>6 марта 2018 </a:t>
            </a:r>
            <a:r>
              <a:rPr lang="ru-RU" sz="1600" b="1" dirty="0">
                <a:solidFill>
                  <a:srgbClr val="1F497D"/>
                </a:solidFill>
                <a:latin typeface="Arial Narrow" panose="020B0606020202030204" pitchFamily="34" charset="0"/>
                <a:ea typeface="+mj-ea"/>
                <a:cs typeface="Times New Roman" panose="02020603050405020304" pitchFamily="18" charset="0"/>
              </a:rPr>
              <a:t>года</a:t>
            </a:r>
          </a:p>
        </p:txBody>
      </p:sp>
      <p:pic>
        <p:nvPicPr>
          <p:cNvPr id="9" name="Picture 4" descr="http://riac34.ru/upload/iblock/a4d/321423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55" y="201816"/>
            <a:ext cx="2998567" cy="2109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397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88900" lvl="1" indent="-80963" algn="ctr">
              <a:lnSpc>
                <a:spcPct val="99000"/>
              </a:lnSpc>
              <a:spcAft>
                <a:spcPts val="200"/>
              </a:spcAft>
            </a:pPr>
            <a:r>
              <a:rPr lang="ru-RU" sz="1400" kern="1200" dirty="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rPr>
              <a:t>3</a:t>
            </a:r>
            <a:r>
              <a:rPr lang="ru-RU" sz="1400" kern="1200" dirty="0" smtClean="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rPr>
              <a:t>. Редакционной коллегии журнала Российского профессорского собрания «Профессорский журнал «Серия: </a:t>
            </a:r>
            <a:r>
              <a:rPr lang="ru-RU" sz="1400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Философские науки</a:t>
            </a:r>
            <a:r>
              <a:rPr lang="ru-RU" sz="1400" kern="1200" dirty="0" smtClean="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rPr>
              <a:t>»</a:t>
            </a:r>
            <a:endParaRPr lang="ru-RU" sz="1400" kern="1200" dirty="0">
              <a:solidFill>
                <a:schemeClr val="bg1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177C-A4F8-4996-9613-B0B00EC2B20A}" type="slidenum">
              <a:rPr lang="ru-RU" smtClean="0">
                <a:solidFill>
                  <a:prstClr val="white"/>
                </a:solidFill>
              </a:rPr>
              <a:pPr/>
              <a:t>10</a:t>
            </a:fld>
            <a:endParaRPr lang="ru-RU">
              <a:solidFill>
                <a:prstClr val="white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1" y="1387475"/>
            <a:ext cx="2851150" cy="341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089399" y="1099608"/>
            <a:ext cx="447886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/>
              <a:t>Журналы РПС</a:t>
            </a:r>
          </a:p>
          <a:p>
            <a:r>
              <a:rPr lang="ru-RU" sz="1200" dirty="0"/>
              <a:t>Профессорский журнал. Серия: образование XXI века</a:t>
            </a:r>
          </a:p>
          <a:p>
            <a:r>
              <a:rPr lang="ru-RU" sz="1200" dirty="0"/>
              <a:t>Профессорский журнал. Серия: экономические науки</a:t>
            </a:r>
          </a:p>
          <a:p>
            <a:r>
              <a:rPr lang="ru-RU" sz="1200" dirty="0"/>
              <a:t>Профессорский журнал. Серия: физические науки</a:t>
            </a:r>
          </a:p>
          <a:p>
            <a:r>
              <a:rPr lang="ru-RU" sz="1200" dirty="0"/>
              <a:t>Профессорский журнал. Серия: химические науки</a:t>
            </a:r>
          </a:p>
          <a:p>
            <a:r>
              <a:rPr lang="ru-RU" sz="1200" dirty="0"/>
              <a:t>Профессорский журнал. Серия: математические науки</a:t>
            </a:r>
          </a:p>
          <a:p>
            <a:r>
              <a:rPr lang="ru-RU" sz="1200" dirty="0"/>
              <a:t>Профессорский журнал. Серия: биологические науки</a:t>
            </a:r>
          </a:p>
          <a:p>
            <a:r>
              <a:rPr lang="ru-RU" sz="1200" dirty="0"/>
              <a:t>Профессорский журнал. Серия: сельскохозяйственные науки</a:t>
            </a:r>
          </a:p>
          <a:p>
            <a:r>
              <a:rPr lang="ru-RU" sz="1200" dirty="0"/>
              <a:t>Профессорский журнал. Серия: технические науки</a:t>
            </a:r>
          </a:p>
          <a:p>
            <a:r>
              <a:rPr lang="ru-RU" sz="1200" dirty="0"/>
              <a:t>Профессорский журнал. Серия: филологические науки</a:t>
            </a:r>
          </a:p>
          <a:p>
            <a:r>
              <a:rPr lang="ru-RU" sz="1200" dirty="0"/>
              <a:t>Профессорский журнал. Серия: философские науки</a:t>
            </a:r>
          </a:p>
          <a:p>
            <a:r>
              <a:rPr lang="ru-RU" sz="1200" dirty="0"/>
              <a:t>Профессорский журнал. Серия: медицинские науки</a:t>
            </a:r>
          </a:p>
          <a:p>
            <a:r>
              <a:rPr lang="ru-RU" sz="1200" dirty="0"/>
              <a:t>Профессорский журнал. Серия: исторические науки</a:t>
            </a:r>
          </a:p>
          <a:p>
            <a:r>
              <a:rPr lang="ru-RU" sz="1200" dirty="0"/>
              <a:t>Профессорский журнал. Серия: наука о Земле</a:t>
            </a:r>
          </a:p>
          <a:p>
            <a:r>
              <a:rPr lang="ru-RU" sz="1200" dirty="0"/>
              <a:t>Профессорский журнал. Серия: политология</a:t>
            </a:r>
          </a:p>
          <a:p>
            <a:r>
              <a:rPr lang="ru-RU" sz="1200" dirty="0"/>
              <a:t>Профессорский журнал. Серия: культурология</a:t>
            </a:r>
          </a:p>
          <a:p>
            <a:r>
              <a:rPr lang="ru-RU" sz="1200" dirty="0"/>
              <a:t>Профессорский журнал. Серия: социология</a:t>
            </a:r>
          </a:p>
          <a:p>
            <a:r>
              <a:rPr lang="ru-RU" sz="1200" dirty="0"/>
              <a:t>Профессорский журнал. Серия: искусство</a:t>
            </a:r>
          </a:p>
          <a:p>
            <a:r>
              <a:rPr lang="ru-RU" sz="1200" dirty="0"/>
              <a:t>Прикладная химия твердого тела</a:t>
            </a:r>
          </a:p>
          <a:p>
            <a:r>
              <a:rPr lang="ru-RU" sz="1200" dirty="0"/>
              <a:t>Профессорский журнал. Серия: рекреация и туризм</a:t>
            </a:r>
            <a:endParaRPr lang="ru-RU" sz="1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054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67" y="351927"/>
            <a:ext cx="7758418" cy="621740"/>
          </a:xfrm>
        </p:spPr>
        <p:txBody>
          <a:bodyPr>
            <a:noAutofit/>
          </a:bodyPr>
          <a:lstStyle/>
          <a:p>
            <a:r>
              <a:rPr lang="ru-RU" sz="1400" dirty="0" smtClean="0"/>
              <a:t>Проект решения по вопросу 3.</a:t>
            </a:r>
            <a:endParaRPr lang="ru-RU" sz="1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11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6401" y="2110416"/>
            <a:ext cx="84835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  <a:tabLst>
                <a:tab pos="355600" algn="l"/>
              </a:tabLst>
            </a:pPr>
            <a:r>
              <a:rPr lang="ru-RU" sz="1500" dirty="0" smtClean="0"/>
              <a:t>Утвердить структуру органов </a:t>
            </a:r>
            <a:r>
              <a:rPr lang="ru-RU" sz="1500" dirty="0"/>
              <a:t>управления Научного совета по </a:t>
            </a:r>
            <a:r>
              <a:rPr lang="ru-RU" sz="1500" dirty="0" smtClean="0">
                <a:cs typeface="Times New Roman" panose="02020603050405020304" pitchFamily="18" charset="0"/>
              </a:rPr>
              <a:t>философским наукам</a:t>
            </a:r>
            <a:r>
              <a:rPr lang="ru-RU" sz="1500" dirty="0" smtClean="0"/>
              <a:t>.</a:t>
            </a:r>
          </a:p>
          <a:p>
            <a:pPr marL="342900" indent="-342900" algn="just">
              <a:buFont typeface="+mj-lt"/>
              <a:buAutoNum type="arabicPeriod"/>
              <a:tabLst>
                <a:tab pos="355600" algn="l"/>
              </a:tabLst>
            </a:pPr>
            <a:endParaRPr lang="ru-RU" sz="1500" dirty="0" smtClean="0"/>
          </a:p>
          <a:p>
            <a:pPr marL="342900" indent="-342900" algn="just">
              <a:buFont typeface="+mj-lt"/>
              <a:buAutoNum type="arabicPeriod"/>
              <a:tabLst>
                <a:tab pos="355600" algn="l"/>
              </a:tabLst>
            </a:pPr>
            <a:r>
              <a:rPr lang="ru-RU" sz="1500" dirty="0" smtClean="0"/>
              <a:t>Утвердить состав </a:t>
            </a:r>
            <a:r>
              <a:rPr lang="ru-RU" sz="1500" dirty="0"/>
              <a:t>Президиума Научного совета по </a:t>
            </a:r>
            <a:r>
              <a:rPr lang="ru-RU" sz="1500" dirty="0" smtClean="0">
                <a:cs typeface="Times New Roman" panose="02020603050405020304" pitchFamily="18" charset="0"/>
              </a:rPr>
              <a:t>философским наукам</a:t>
            </a:r>
            <a:r>
              <a:rPr lang="ru-RU" sz="1500" dirty="0" smtClean="0"/>
              <a:t>.</a:t>
            </a:r>
          </a:p>
          <a:p>
            <a:pPr algn="just">
              <a:tabLst>
                <a:tab pos="355600" algn="l"/>
              </a:tabLst>
            </a:pPr>
            <a:endParaRPr lang="ru-RU" sz="1500" dirty="0" smtClean="0"/>
          </a:p>
          <a:p>
            <a:pPr marL="355600" indent="-355600" algn="just">
              <a:tabLst>
                <a:tab pos="355600" algn="l"/>
              </a:tabLst>
            </a:pPr>
            <a:r>
              <a:rPr lang="ru-RU" sz="1500" dirty="0" smtClean="0"/>
              <a:t>3.  Членам Научного </a:t>
            </a:r>
            <a:r>
              <a:rPr lang="ru-RU" sz="1500" dirty="0"/>
              <a:t>совета по </a:t>
            </a:r>
            <a:r>
              <a:rPr lang="ru-RU" sz="1500" dirty="0" smtClean="0">
                <a:cs typeface="Times New Roman" panose="02020603050405020304" pitchFamily="18" charset="0"/>
              </a:rPr>
              <a:t>философским </a:t>
            </a:r>
            <a:r>
              <a:rPr lang="ru-RU" sz="1500" dirty="0">
                <a:cs typeface="Times New Roman" panose="02020603050405020304" pitchFamily="18" charset="0"/>
              </a:rPr>
              <a:t>наукам</a:t>
            </a:r>
            <a:r>
              <a:rPr lang="ru-RU" sz="1500" dirty="0"/>
              <a:t> предлагается в срок до </a:t>
            </a:r>
            <a:r>
              <a:rPr lang="ru-RU" sz="1500" dirty="0" smtClean="0"/>
              <a:t>27.03.2018 </a:t>
            </a:r>
            <a:r>
              <a:rPr lang="ru-RU" sz="1500" dirty="0"/>
              <a:t>дать предложения по включению в состав рабочих групп или в состав Редакционной коллегии журнала Российского профессорского собрания «Профессорский журнал «Серия: </a:t>
            </a:r>
            <a:r>
              <a:rPr lang="ru-RU" sz="1500" dirty="0" smtClean="0"/>
              <a:t>Философские </a:t>
            </a:r>
            <a:r>
              <a:rPr lang="ru-RU" sz="1500" dirty="0"/>
              <a:t>науки</a:t>
            </a:r>
            <a:r>
              <a:rPr lang="ru-RU" sz="1500" dirty="0" smtClean="0"/>
              <a:t>».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6401" y="1214444"/>
            <a:ext cx="8483599" cy="655195"/>
          </a:xfrm>
          <a:prstGeom prst="round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rgbClr val="1F435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06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66" y="351927"/>
            <a:ext cx="7902434" cy="638872"/>
          </a:xfrm>
        </p:spPr>
        <p:txBody>
          <a:bodyPr>
            <a:noAutofit/>
          </a:bodyPr>
          <a:lstStyle/>
          <a:p>
            <a:pPr algn="l"/>
            <a:endParaRPr lang="ru-RU" sz="1800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177C-A4F8-4996-9613-B0B00EC2B20A}" type="slidenum">
              <a:rPr lang="ru-RU" smtClean="0">
                <a:solidFill>
                  <a:prstClr val="white"/>
                </a:solidFill>
              </a:rPr>
              <a:pPr/>
              <a:t>12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4932" y="1464733"/>
            <a:ext cx="841586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ctr"/>
            <a:endParaRPr lang="ru-RU" sz="4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5600" algn="ctr"/>
            <a:endParaRPr lang="ru-RU" sz="4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5600" algn="ctr"/>
            <a:r>
              <a:rPr lang="ru-RU" sz="4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40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66" y="351927"/>
            <a:ext cx="8190466" cy="638872"/>
          </a:xfrm>
        </p:spPr>
        <p:txBody>
          <a:bodyPr>
            <a:noAutofit/>
          </a:bodyPr>
          <a:lstStyle/>
          <a:p>
            <a:pPr algn="l"/>
            <a:r>
              <a:rPr lang="ru-RU" sz="1800" dirty="0" smtClean="0"/>
              <a:t>Повестка заседания</a:t>
            </a:r>
            <a:endParaRPr lang="ru-RU" sz="1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0199" y="1074509"/>
            <a:ext cx="8737601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lnSpc>
                <a:spcPct val="110000"/>
              </a:lnSpc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5600" algn="just">
              <a:lnSpc>
                <a:spcPct val="110000"/>
              </a:lnSpc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составе и основных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задачах Научного совета по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философским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наукам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5600" algn="just">
              <a:lnSpc>
                <a:spcPct val="110000"/>
              </a:lnSpc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О номинациях на премию «Профессор года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5600" algn="just">
              <a:lnSpc>
                <a:spcPct val="110000"/>
              </a:lnSpc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О формировании органов управления Научного совета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философским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наукам (Президиум, Редакционной коллегии журнала Российского профессорского собрания «Профессорский журнал «Серия: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Философские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науки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рабочие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группы, ответственный секретарь). 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5600" algn="just">
              <a:lnSpc>
                <a:spcPct val="110000"/>
              </a:lnSpc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Обсуждение проекта решения Научного совета по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философским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наукам.</a:t>
            </a:r>
          </a:p>
          <a:p>
            <a:pPr indent="355600" algn="just">
              <a:lnSpc>
                <a:spcPct val="110000"/>
              </a:lnSpc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Разное.</a:t>
            </a:r>
          </a:p>
          <a:p>
            <a:pPr indent="355600" algn="just">
              <a:lnSpc>
                <a:spcPct val="110000"/>
              </a:lnSpc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92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1. Состав Научного совета по философским </a:t>
            </a:r>
            <a:r>
              <a:rPr lang="ru-RU" sz="2000" dirty="0" smtClean="0">
                <a:cs typeface="Times New Roman" panose="02020603050405020304" pitchFamily="18" charset="0"/>
              </a:rPr>
              <a:t>наукам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F96F9-A7A4-4C7F-BA92-4CC94E5274B3}" type="slidenum">
              <a:rPr lang="ru-RU" smtClean="0">
                <a:solidFill>
                  <a:prstClr val="white"/>
                </a:solidFill>
              </a:rPr>
              <a:pPr/>
              <a:t>3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5533" y="1373201"/>
            <a:ext cx="87037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Всего участвуют </a:t>
            </a:r>
            <a:r>
              <a:rPr lang="ru-RU" dirty="0"/>
              <a:t>в заседании  Научного совета по </a:t>
            </a:r>
            <a:r>
              <a:rPr lang="ru-RU" dirty="0" smtClean="0">
                <a:cs typeface="Times New Roman" panose="02020603050405020304" pitchFamily="18" charset="0"/>
              </a:rPr>
              <a:t>философским </a:t>
            </a:r>
            <a:r>
              <a:rPr lang="ru-RU" dirty="0" smtClean="0">
                <a:cs typeface="Times New Roman" panose="02020603050405020304" pitchFamily="18" charset="0"/>
              </a:rPr>
              <a:t>наукам </a:t>
            </a:r>
            <a:r>
              <a:rPr lang="en-US" dirty="0" smtClean="0"/>
              <a:t>12 </a:t>
            </a:r>
            <a:r>
              <a:rPr lang="ru-RU" dirty="0" smtClean="0"/>
              <a:t>человек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 smtClean="0"/>
              <a:t>ведущие </a:t>
            </a:r>
            <a:r>
              <a:rPr lang="ru-RU" dirty="0" smtClean="0"/>
              <a:t>университеты - МГУ им. М.В. Ломоносова, МГИМО, </a:t>
            </a:r>
            <a:r>
              <a:rPr lang="ru-RU" dirty="0" err="1" smtClean="0"/>
              <a:t>РАНХиГС</a:t>
            </a:r>
            <a:r>
              <a:rPr lang="ru-RU" dirty="0" smtClean="0"/>
              <a:t>, РУДН и др.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953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67" y="351927"/>
            <a:ext cx="7758418" cy="621740"/>
          </a:xfrm>
        </p:spPr>
        <p:txBody>
          <a:bodyPr>
            <a:noAutofit/>
          </a:bodyPr>
          <a:lstStyle/>
          <a:p>
            <a:r>
              <a:rPr lang="ru-RU" sz="2000" dirty="0" smtClean="0"/>
              <a:t>1</a:t>
            </a:r>
            <a:r>
              <a:rPr lang="ru-RU" sz="2000" dirty="0"/>
              <a:t>. О</a:t>
            </a:r>
            <a:r>
              <a:rPr lang="ru-RU" sz="2000" dirty="0" smtClean="0"/>
              <a:t>сновные задачи </a:t>
            </a:r>
            <a:r>
              <a:rPr lang="ru-RU" sz="2000" dirty="0"/>
              <a:t>Научного совета по </a:t>
            </a:r>
            <a:r>
              <a:rPr lang="ru-RU" sz="2000" dirty="0" smtClean="0">
                <a:cs typeface="Times New Roman" panose="02020603050405020304" pitchFamily="18" charset="0"/>
              </a:rPr>
              <a:t>философским </a:t>
            </a:r>
            <a:r>
              <a:rPr lang="ru-RU" sz="2000" dirty="0">
                <a:cs typeface="Times New Roman" panose="02020603050405020304" pitchFamily="18" charset="0"/>
              </a:rPr>
              <a:t>наукам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4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6401" y="1475416"/>
            <a:ext cx="848359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  <a:tabLst>
                <a:tab pos="355600" algn="l"/>
              </a:tabLst>
            </a:pPr>
            <a:endParaRPr lang="ru-RU" sz="1500" dirty="0" smtClean="0"/>
          </a:p>
          <a:p>
            <a:pPr algn="just">
              <a:tabLst>
                <a:tab pos="355600" algn="l"/>
              </a:tabLst>
            </a:pPr>
            <a:endParaRPr lang="ru-RU" sz="15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0933" y="1086557"/>
            <a:ext cx="8686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</a:t>
            </a:r>
            <a:r>
              <a:rPr lang="ru-RU" dirty="0"/>
              <a:t>. О</a:t>
            </a:r>
            <a:r>
              <a:rPr lang="ru-RU" dirty="0" smtClean="0"/>
              <a:t>ценка </a:t>
            </a:r>
            <a:r>
              <a:rPr lang="ru-RU" dirty="0"/>
              <a:t>уровня развития и состояния российских </a:t>
            </a:r>
            <a:r>
              <a:rPr lang="ru-RU" dirty="0" smtClean="0">
                <a:cs typeface="Times New Roman" panose="02020603050405020304" pitchFamily="18" charset="0"/>
              </a:rPr>
              <a:t>философских наук </a:t>
            </a:r>
            <a:r>
              <a:rPr lang="ru-RU" dirty="0" smtClean="0"/>
              <a:t>и </a:t>
            </a:r>
            <a:r>
              <a:rPr lang="ru-RU" dirty="0"/>
              <a:t>образования, международных тенденций развития </a:t>
            </a:r>
            <a:r>
              <a:rPr lang="ru-RU" dirty="0" smtClean="0">
                <a:cs typeface="Times New Roman" panose="02020603050405020304" pitchFamily="18" charset="0"/>
              </a:rPr>
              <a:t>философских наук </a:t>
            </a:r>
            <a:r>
              <a:rPr lang="ru-RU" dirty="0" smtClean="0"/>
              <a:t>и </a:t>
            </a:r>
            <a:r>
              <a:rPr lang="ru-RU" dirty="0"/>
              <a:t>образования;</a:t>
            </a:r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smtClean="0"/>
              <a:t>Разработка </a:t>
            </a:r>
            <a:r>
              <a:rPr lang="ru-RU" dirty="0"/>
              <a:t>законопроектов, проектов федеральных целевых программ в части, касающейся российских </a:t>
            </a:r>
            <a:r>
              <a:rPr lang="ru-RU" dirty="0" smtClean="0">
                <a:cs typeface="Times New Roman" panose="02020603050405020304" pitchFamily="18" charset="0"/>
              </a:rPr>
              <a:t>философских </a:t>
            </a:r>
            <a:r>
              <a:rPr lang="ru-RU" dirty="0">
                <a:cs typeface="Times New Roman" panose="02020603050405020304" pitchFamily="18" charset="0"/>
              </a:rPr>
              <a:t>наук </a:t>
            </a:r>
            <a:r>
              <a:rPr lang="ru-RU" dirty="0" smtClean="0"/>
              <a:t>и </a:t>
            </a:r>
            <a:r>
              <a:rPr lang="ru-RU" dirty="0"/>
              <a:t>образования, а также </a:t>
            </a:r>
            <a:r>
              <a:rPr lang="ru-RU" dirty="0" smtClean="0"/>
              <a:t>совершенствование </a:t>
            </a:r>
            <a:r>
              <a:rPr lang="ru-RU" dirty="0"/>
              <a:t>правового регулирования науки и образования в Российской Федерации, разработки федеральных государственных образовательных стандартов</a:t>
            </a:r>
            <a:r>
              <a:rPr lang="ru-RU" dirty="0" smtClean="0"/>
              <a:t>;</a:t>
            </a:r>
          </a:p>
          <a:p>
            <a:r>
              <a:rPr lang="ru-RU" dirty="0"/>
              <a:t>3. П</a:t>
            </a:r>
            <a:r>
              <a:rPr lang="ru-RU" dirty="0" smtClean="0"/>
              <a:t>одготовка </a:t>
            </a:r>
            <a:r>
              <a:rPr lang="ru-RU" dirty="0"/>
              <a:t>предложений по совершенствованию системы аттестации научных и научно-педагогических работников в области </a:t>
            </a:r>
            <a:r>
              <a:rPr lang="ru-RU" dirty="0" smtClean="0">
                <a:cs typeface="Times New Roman" panose="02020603050405020304" pitchFamily="18" charset="0"/>
              </a:rPr>
              <a:t>философских </a:t>
            </a:r>
            <a:r>
              <a:rPr lang="ru-RU" dirty="0">
                <a:cs typeface="Times New Roman" panose="02020603050405020304" pitchFamily="18" charset="0"/>
              </a:rPr>
              <a:t>наук </a:t>
            </a:r>
            <a:r>
              <a:rPr lang="ru-RU" dirty="0" smtClean="0"/>
              <a:t>и </a:t>
            </a:r>
            <a:r>
              <a:rPr lang="ru-RU" dirty="0"/>
              <a:t>по переподготовке и повышению квалификации научных кадров в </a:t>
            </a:r>
            <a:r>
              <a:rPr lang="ru-RU" dirty="0" smtClean="0"/>
              <a:t>области </a:t>
            </a:r>
            <a:r>
              <a:rPr lang="ru-RU" dirty="0" smtClean="0">
                <a:cs typeface="Times New Roman" panose="02020603050405020304" pitchFamily="18" charset="0"/>
              </a:rPr>
              <a:t>философских </a:t>
            </a:r>
            <a:r>
              <a:rPr lang="ru-RU" dirty="0">
                <a:cs typeface="Times New Roman" panose="02020603050405020304" pitchFamily="18" charset="0"/>
              </a:rPr>
              <a:t>наук 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4</a:t>
            </a:r>
            <a:r>
              <a:rPr lang="ru-RU" dirty="0"/>
              <a:t>. Р</a:t>
            </a:r>
            <a:r>
              <a:rPr lang="ru-RU" dirty="0" smtClean="0"/>
              <a:t>азработка </a:t>
            </a:r>
            <a:r>
              <a:rPr lang="ru-RU" dirty="0"/>
              <a:t>предложений в сфере профессионально-общественной аккредитации и сертификации основных профессиональных образовательных программ по </a:t>
            </a:r>
            <a:r>
              <a:rPr lang="ru-RU" dirty="0" smtClean="0">
                <a:cs typeface="Times New Roman" panose="02020603050405020304" pitchFamily="18" charset="0"/>
              </a:rPr>
              <a:t>философским наукам</a:t>
            </a:r>
            <a:r>
              <a:rPr lang="ru-RU" dirty="0" smtClean="0"/>
              <a:t>, </a:t>
            </a:r>
            <a:r>
              <a:rPr lang="ru-RU" dirty="0"/>
              <a:t>дополнительных профессиональных программ по </a:t>
            </a:r>
            <a:r>
              <a:rPr lang="ru-RU" dirty="0" smtClean="0">
                <a:cs typeface="Times New Roman" panose="02020603050405020304" pitchFamily="18" charset="0"/>
              </a:rPr>
              <a:t>философским наукам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5. Р</a:t>
            </a:r>
            <a:r>
              <a:rPr lang="ru-RU" dirty="0" smtClean="0"/>
              <a:t>азработка </a:t>
            </a:r>
            <a:r>
              <a:rPr lang="ru-RU" dirty="0"/>
              <a:t>предложений по </a:t>
            </a:r>
            <a:r>
              <a:rPr lang="ru-RU" dirty="0" smtClean="0"/>
              <a:t>аккредитации </a:t>
            </a:r>
            <a:r>
              <a:rPr lang="ru-RU" dirty="0" smtClean="0">
                <a:cs typeface="Times New Roman" panose="02020603050405020304" pitchFamily="18" charset="0"/>
              </a:rPr>
              <a:t>философских </a:t>
            </a:r>
            <a:r>
              <a:rPr lang="ru-RU" dirty="0">
                <a:cs typeface="Times New Roman" panose="02020603050405020304" pitchFamily="18" charset="0"/>
              </a:rPr>
              <a:t>наук </a:t>
            </a:r>
            <a:r>
              <a:rPr lang="ru-RU" dirty="0" smtClean="0"/>
              <a:t>периодических </a:t>
            </a:r>
            <a:r>
              <a:rPr lang="ru-RU" dirty="0"/>
              <a:t>изданий по </a:t>
            </a:r>
            <a:r>
              <a:rPr lang="ru-RU" dirty="0" smtClean="0">
                <a:cs typeface="Times New Roman" panose="02020603050405020304" pitchFamily="18" charset="0"/>
              </a:rPr>
              <a:t>философским наукам </a:t>
            </a:r>
            <a:r>
              <a:rPr lang="ru-RU" dirty="0" smtClean="0"/>
              <a:t>и </a:t>
            </a:r>
            <a:r>
              <a:rPr lang="ru-RU" dirty="0"/>
              <a:t>их  </a:t>
            </a:r>
            <a:r>
              <a:rPr lang="ru-RU" dirty="0" err="1" smtClean="0"/>
              <a:t>рейтингование</a:t>
            </a:r>
            <a:r>
              <a:rPr lang="ru-RU" dirty="0" smtClean="0"/>
              <a:t>, </a:t>
            </a:r>
            <a:r>
              <a:rPr lang="ru-RU" dirty="0" err="1" smtClean="0"/>
              <a:t>рэнкингование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6. Разработка </a:t>
            </a:r>
            <a:r>
              <a:rPr lang="ru-RU" dirty="0"/>
              <a:t>предложений по оценке качества учебных изданий и присвоению грифов РПС.</a:t>
            </a:r>
          </a:p>
          <a:p>
            <a:r>
              <a:rPr lang="ru-RU" dirty="0" smtClean="0"/>
              <a:t>7. Содействие изданию «Профессорского журнала </a:t>
            </a:r>
            <a:r>
              <a:rPr lang="ru-RU" dirty="0"/>
              <a:t>«Серия: </a:t>
            </a:r>
            <a:r>
              <a:rPr lang="ru-RU" dirty="0" smtClean="0"/>
              <a:t>Философские науки».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658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67" y="351927"/>
            <a:ext cx="7758418" cy="621740"/>
          </a:xfrm>
        </p:spPr>
        <p:txBody>
          <a:bodyPr>
            <a:noAutofit/>
          </a:bodyPr>
          <a:lstStyle/>
          <a:p>
            <a:pPr algn="l"/>
            <a:r>
              <a:rPr lang="ru-RU" sz="2000" dirty="0" smtClean="0"/>
              <a:t>Проект решения по вопросу 1.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0200" y="1231739"/>
            <a:ext cx="848359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355600" algn="l"/>
              </a:tabLst>
            </a:pPr>
            <a:r>
              <a:rPr lang="ru-RU" sz="2000" dirty="0" smtClean="0"/>
              <a:t>Принять к сведению информацию </a:t>
            </a:r>
            <a:r>
              <a:rPr lang="ru-RU" sz="2000" dirty="0"/>
              <a:t>о </a:t>
            </a:r>
            <a:r>
              <a:rPr lang="ru-RU" sz="2000" dirty="0" smtClean="0"/>
              <a:t>составе и </a:t>
            </a:r>
            <a:r>
              <a:rPr lang="ru-RU" sz="2000" dirty="0"/>
              <a:t>основных задачах Научного совета по </a:t>
            </a:r>
            <a:r>
              <a:rPr lang="ru-RU" sz="2000" dirty="0" smtClean="0">
                <a:cs typeface="Times New Roman" panose="02020603050405020304" pitchFamily="18" charset="0"/>
              </a:rPr>
              <a:t>философским наукам</a:t>
            </a:r>
            <a:r>
              <a:rPr lang="ru-RU" sz="2000" dirty="0" smtClean="0"/>
              <a:t>.</a:t>
            </a:r>
          </a:p>
          <a:p>
            <a:pPr algn="just">
              <a:tabLst>
                <a:tab pos="355600" algn="l"/>
              </a:tabLst>
            </a:pPr>
            <a:r>
              <a:rPr lang="ru-RU" sz="2000" dirty="0" smtClean="0"/>
              <a:t>При наличии дополнительных предложений по направлениям </a:t>
            </a:r>
            <a:r>
              <a:rPr lang="ru-RU" sz="2000" dirty="0"/>
              <a:t>деятельности    Научного совета </a:t>
            </a:r>
            <a:r>
              <a:rPr lang="ru-RU" sz="2000" dirty="0" smtClean="0"/>
              <a:t>по философским </a:t>
            </a:r>
            <a:r>
              <a:rPr lang="ru-RU" sz="2000" dirty="0" smtClean="0">
                <a:cs typeface="Times New Roman" panose="02020603050405020304" pitchFamily="18" charset="0"/>
              </a:rPr>
              <a:t>наукам </a:t>
            </a:r>
            <a:r>
              <a:rPr lang="ru-RU" sz="2000" dirty="0" smtClean="0"/>
              <a:t>представить предложения в срок до </a:t>
            </a:r>
            <a:r>
              <a:rPr lang="ru-RU" sz="2000" dirty="0" smtClean="0"/>
              <a:t>27.03.2018</a:t>
            </a:r>
            <a:r>
              <a:rPr lang="ru-RU" sz="2000" dirty="0" smtClean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0933" y="1204123"/>
            <a:ext cx="868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185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67" y="351927"/>
            <a:ext cx="7758418" cy="621740"/>
          </a:xfrm>
        </p:spPr>
        <p:txBody>
          <a:bodyPr>
            <a:noAutofit/>
          </a:bodyPr>
          <a:lstStyle/>
          <a:p>
            <a:r>
              <a:rPr lang="ru-RU" sz="2000" dirty="0"/>
              <a:t>2</a:t>
            </a:r>
            <a:r>
              <a:rPr lang="ru-RU" sz="2000" dirty="0" smtClean="0"/>
              <a:t>. </a:t>
            </a:r>
            <a:r>
              <a:rPr lang="ru-RU" sz="2000" dirty="0"/>
              <a:t>О </a:t>
            </a:r>
            <a:r>
              <a:rPr lang="ru-RU" sz="2000" dirty="0" smtClean="0"/>
              <a:t>номинациях </a:t>
            </a:r>
            <a:r>
              <a:rPr lang="ru-RU" sz="2000" dirty="0"/>
              <a:t>на премию «Профессор года</a:t>
            </a:r>
            <a:r>
              <a:rPr lang="ru-RU" sz="2000" dirty="0" smtClean="0"/>
              <a:t>» в области </a:t>
            </a:r>
            <a:r>
              <a:rPr lang="ru-RU" sz="2000" dirty="0" smtClean="0">
                <a:cs typeface="Times New Roman" panose="02020603050405020304" pitchFamily="18" charset="0"/>
              </a:rPr>
              <a:t>философских наук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6</a:t>
            </a:fld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312622"/>
              </p:ext>
            </p:extLst>
          </p:nvPr>
        </p:nvGraphicFramePr>
        <p:xfrm>
          <a:off x="170916" y="1193799"/>
          <a:ext cx="8727550" cy="361558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727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54642"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Перечень номинаций</a:t>
                      </a:r>
                      <a:endParaRPr lang="ru-RU" sz="1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0943">
                <a:tc>
                  <a:txBody>
                    <a:bodyPr/>
                    <a:lstStyle/>
                    <a:p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1.	Философия и культура современной России</a:t>
                      </a:r>
                    </a:p>
                    <a:p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2.	Философия религии</a:t>
                      </a:r>
                    </a:p>
                    <a:p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3.	Аксиология</a:t>
                      </a:r>
                    </a:p>
                    <a:p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4.	Философия науки</a:t>
                      </a:r>
                    </a:p>
                    <a:p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5.	Диалог философских культур</a:t>
                      </a:r>
                    </a:p>
                    <a:p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6.	Социальная философия</a:t>
                      </a:r>
                      <a:endParaRPr lang="ru-RU" sz="20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05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67" y="351927"/>
            <a:ext cx="7758418" cy="621740"/>
          </a:xfrm>
        </p:spPr>
        <p:txBody>
          <a:bodyPr>
            <a:noAutofit/>
          </a:bodyPr>
          <a:lstStyle/>
          <a:p>
            <a:r>
              <a:rPr lang="ru-RU" sz="2000" dirty="0" smtClean="0"/>
              <a:t>Проект решения по вопросу 2.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7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4133" y="1405468"/>
            <a:ext cx="8051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355600" algn="l"/>
              </a:tabLst>
            </a:pPr>
            <a:r>
              <a:rPr lang="ru-RU" dirty="0" smtClean="0"/>
              <a:t>Членам Научного </a:t>
            </a:r>
            <a:r>
              <a:rPr lang="ru-RU" dirty="0"/>
              <a:t>совета по </a:t>
            </a:r>
            <a:r>
              <a:rPr lang="ru-RU" dirty="0" smtClean="0">
                <a:cs typeface="Times New Roman" panose="02020603050405020304" pitchFamily="18" charset="0"/>
              </a:rPr>
              <a:t>философским </a:t>
            </a:r>
            <a:r>
              <a:rPr lang="ru-RU" dirty="0">
                <a:cs typeface="Times New Roman" panose="02020603050405020304" pitchFamily="18" charset="0"/>
              </a:rPr>
              <a:t>наукам </a:t>
            </a:r>
            <a:r>
              <a:rPr lang="ru-RU" dirty="0" smtClean="0"/>
              <a:t>в срок до </a:t>
            </a:r>
            <a:r>
              <a:rPr lang="en-US" dirty="0" smtClean="0"/>
              <a:t>2</a:t>
            </a:r>
            <a:r>
              <a:rPr lang="ru-RU" dirty="0" smtClean="0"/>
              <a:t>0.03.2018 </a:t>
            </a:r>
            <a:r>
              <a:rPr lang="ru-RU" dirty="0" smtClean="0"/>
              <a:t>представить </a:t>
            </a:r>
            <a:r>
              <a:rPr lang="ru-RU" dirty="0"/>
              <a:t>предложения </a:t>
            </a:r>
            <a:r>
              <a:rPr lang="ru-RU" dirty="0" smtClean="0"/>
              <a:t>по номинациях </a:t>
            </a:r>
            <a:r>
              <a:rPr lang="ru-RU" dirty="0"/>
              <a:t>на премию «Профессор года» </a:t>
            </a:r>
            <a:r>
              <a:rPr lang="ru-RU" dirty="0" smtClean="0"/>
              <a:t>в области </a:t>
            </a:r>
            <a:r>
              <a:rPr lang="ru-RU" dirty="0" smtClean="0">
                <a:cs typeface="Times New Roman" panose="02020603050405020304" pitchFamily="18" charset="0"/>
              </a:rPr>
              <a:t>философских наук</a:t>
            </a:r>
            <a:r>
              <a:rPr lang="ru-RU" dirty="0" smtClean="0"/>
              <a:t>.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121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400" dirty="0" smtClean="0"/>
              <a:t>3.</a:t>
            </a:r>
            <a:r>
              <a:rPr lang="ru-RU" sz="1400" dirty="0"/>
              <a:t> </a:t>
            </a:r>
            <a:r>
              <a:rPr lang="ru-RU" sz="1400" dirty="0" smtClean="0"/>
              <a:t>О </a:t>
            </a:r>
            <a:r>
              <a:rPr lang="ru-RU" sz="1400" dirty="0"/>
              <a:t>формировании органов управления Научного совета по </a:t>
            </a:r>
            <a:r>
              <a:rPr lang="ru-RU" sz="1400" dirty="0" smtClean="0">
                <a:cs typeface="Times New Roman" panose="02020603050405020304" pitchFamily="18" charset="0"/>
              </a:rPr>
              <a:t>философским </a:t>
            </a:r>
            <a:r>
              <a:rPr lang="ru-RU" sz="1400" dirty="0">
                <a:cs typeface="Times New Roman" panose="02020603050405020304" pitchFamily="18" charset="0"/>
              </a:rPr>
              <a:t>наукам</a:t>
            </a:r>
            <a:endParaRPr lang="ru-RU" sz="1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8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9733" y="4749800"/>
            <a:ext cx="5537200" cy="5249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Научный совет </a:t>
            </a:r>
            <a:r>
              <a:rPr lang="ru-RU" dirty="0"/>
              <a:t>по </a:t>
            </a:r>
            <a:r>
              <a:rPr lang="ru-RU" dirty="0" smtClean="0">
                <a:cs typeface="Times New Roman" panose="02020603050405020304" pitchFamily="18" charset="0"/>
              </a:rPr>
              <a:t>философским </a:t>
            </a:r>
            <a:r>
              <a:rPr lang="ru-RU" dirty="0">
                <a:cs typeface="Times New Roman" panose="02020603050405020304" pitchFamily="18" charset="0"/>
              </a:rPr>
              <a:t>наукам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1185334" y="3970867"/>
            <a:ext cx="0" cy="778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3200401" y="3970867"/>
            <a:ext cx="0" cy="778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4698999" y="3970867"/>
            <a:ext cx="0" cy="778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81000" y="3589867"/>
            <a:ext cx="157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Рабочая группа 1</a:t>
            </a:r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379133" y="3589867"/>
            <a:ext cx="157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Рабочая группа 2</a:t>
            </a:r>
            <a:endParaRPr lang="ru-RU" sz="1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106334" y="3589867"/>
            <a:ext cx="157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Рабочая группа …</a:t>
            </a:r>
            <a:endParaRPr lang="ru-RU" sz="1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28133" y="1262255"/>
            <a:ext cx="4995333" cy="5249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Президиум Научного совета </a:t>
            </a:r>
            <a:r>
              <a:rPr lang="ru-RU" dirty="0"/>
              <a:t>по </a:t>
            </a:r>
            <a:r>
              <a:rPr lang="ru-RU" dirty="0" smtClean="0">
                <a:cs typeface="Times New Roman" panose="02020603050405020304" pitchFamily="18" charset="0"/>
              </a:rPr>
              <a:t>философским </a:t>
            </a:r>
            <a:r>
              <a:rPr lang="ru-RU" dirty="0">
                <a:cs typeface="Times New Roman" panose="02020603050405020304" pitchFamily="18" charset="0"/>
              </a:rPr>
              <a:t>наукам</a:t>
            </a:r>
            <a:endParaRPr lang="ru-RU" dirty="0"/>
          </a:p>
        </p:txBody>
      </p:sp>
      <p:cxnSp>
        <p:nvCxnSpPr>
          <p:cNvPr id="17" name="Прямая со стрелкой 16"/>
          <p:cNvCxnSpPr>
            <a:stCxn id="12" idx="0"/>
          </p:cNvCxnSpPr>
          <p:nvPr/>
        </p:nvCxnSpPr>
        <p:spPr>
          <a:xfrm flipV="1">
            <a:off x="1168400" y="2565399"/>
            <a:ext cx="1998133" cy="10244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3200400" y="2565399"/>
            <a:ext cx="1" cy="10244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 flipV="1">
            <a:off x="3437467" y="2565399"/>
            <a:ext cx="1337734" cy="10244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5" idx="3"/>
            <a:endCxn id="31" idx="2"/>
          </p:cNvCxnSpPr>
          <p:nvPr/>
        </p:nvCxnSpPr>
        <p:spPr>
          <a:xfrm flipV="1">
            <a:off x="6366933" y="3894667"/>
            <a:ext cx="1274234" cy="1117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6460067" y="3217333"/>
            <a:ext cx="2362200" cy="67733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Редакционная коллегия</a:t>
            </a:r>
            <a:endParaRPr lang="ru-RU" dirty="0"/>
          </a:p>
        </p:txBody>
      </p:sp>
      <p:cxnSp>
        <p:nvCxnSpPr>
          <p:cNvPr id="33" name="Прямая со стрелкой 32"/>
          <p:cNvCxnSpPr>
            <a:stCxn id="31" idx="0"/>
          </p:cNvCxnSpPr>
          <p:nvPr/>
        </p:nvCxnSpPr>
        <p:spPr>
          <a:xfrm flipH="1" flipV="1">
            <a:off x="4773083" y="2209799"/>
            <a:ext cx="2868084" cy="1007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1676400" y="2032000"/>
            <a:ext cx="3098801" cy="533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секретарь 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Научного совета</a:t>
            </a:r>
            <a:endParaRPr lang="ru-RU" sz="1400" dirty="0"/>
          </a:p>
        </p:txBody>
      </p:sp>
      <p:sp>
        <p:nvSpPr>
          <p:cNvPr id="38" name="Стрелка вниз 37"/>
          <p:cNvSpPr/>
          <p:nvPr/>
        </p:nvSpPr>
        <p:spPr>
          <a:xfrm rot="10800000">
            <a:off x="3052234" y="1862665"/>
            <a:ext cx="228598" cy="1185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84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400" dirty="0"/>
              <a:t>3</a:t>
            </a:r>
            <a:r>
              <a:rPr lang="ru-RU" sz="1400" dirty="0" smtClean="0"/>
              <a:t>. Перечень рабочих групп </a:t>
            </a:r>
            <a:endParaRPr lang="ru-RU" sz="1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9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6401" y="1097719"/>
            <a:ext cx="839046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sz="1600" dirty="0" smtClean="0"/>
              <a:t>Рабочая группа по оценке уровня развития и состояния российских </a:t>
            </a:r>
            <a:r>
              <a:rPr lang="ru-RU" sz="1600" dirty="0" smtClean="0">
                <a:cs typeface="Times New Roman" panose="02020603050405020304" pitchFamily="18" charset="0"/>
              </a:rPr>
              <a:t>философских наук </a:t>
            </a:r>
            <a:r>
              <a:rPr lang="ru-RU" sz="1600" dirty="0" smtClean="0"/>
              <a:t>и образования, международных тенденций развития </a:t>
            </a:r>
            <a:r>
              <a:rPr lang="ru-RU" sz="1600" dirty="0" smtClean="0">
                <a:cs typeface="Times New Roman" panose="02020603050405020304" pitchFamily="18" charset="0"/>
              </a:rPr>
              <a:t>философских </a:t>
            </a:r>
            <a:r>
              <a:rPr lang="ru-RU" sz="1600" dirty="0">
                <a:cs typeface="Times New Roman" panose="02020603050405020304" pitchFamily="18" charset="0"/>
              </a:rPr>
              <a:t>наук </a:t>
            </a:r>
            <a:r>
              <a:rPr lang="ru-RU" sz="1600" dirty="0" smtClean="0"/>
              <a:t>и образования, по вопросам разработки законопроектов, проектов федеральных целевых программ в части, касающейся российских </a:t>
            </a:r>
            <a:r>
              <a:rPr lang="ru-RU" sz="1600" dirty="0" smtClean="0">
                <a:cs typeface="Times New Roman" panose="02020603050405020304" pitchFamily="18" charset="0"/>
              </a:rPr>
              <a:t>философских </a:t>
            </a:r>
            <a:r>
              <a:rPr lang="ru-RU" sz="1600" dirty="0">
                <a:cs typeface="Times New Roman" panose="02020603050405020304" pitchFamily="18" charset="0"/>
              </a:rPr>
              <a:t>наук </a:t>
            </a:r>
            <a:r>
              <a:rPr lang="ru-RU" sz="1600" dirty="0" smtClean="0"/>
              <a:t>и образования, а также по совершенствованию правового регулирования науки и образования в Российской Федерации, разработки федеральных государственных образовательных стандартов;</a:t>
            </a:r>
            <a:endParaRPr lang="en-US" sz="1600" dirty="0" smtClean="0"/>
          </a:p>
          <a:p>
            <a:pPr>
              <a:buFontTx/>
              <a:buChar char="-"/>
            </a:pPr>
            <a:endParaRPr lang="ru-RU" sz="1600" dirty="0" smtClean="0"/>
          </a:p>
          <a:p>
            <a:pPr>
              <a:buFontTx/>
              <a:buChar char="-"/>
            </a:pPr>
            <a:r>
              <a:rPr lang="ru-RU" sz="1600" dirty="0" smtClean="0"/>
              <a:t>Рабочая группа по подготовке предложений по совершенствованию системы аттестации научных и научно-педагогических работников в области </a:t>
            </a:r>
            <a:r>
              <a:rPr lang="ru-RU" sz="1600" dirty="0" smtClean="0">
                <a:cs typeface="Times New Roman" panose="02020603050405020304" pitchFamily="18" charset="0"/>
              </a:rPr>
              <a:t>философских </a:t>
            </a:r>
            <a:r>
              <a:rPr lang="ru-RU" sz="1600" dirty="0">
                <a:cs typeface="Times New Roman" panose="02020603050405020304" pitchFamily="18" charset="0"/>
              </a:rPr>
              <a:t>наук </a:t>
            </a:r>
            <a:r>
              <a:rPr lang="ru-RU" sz="1600" dirty="0" smtClean="0"/>
              <a:t>и по переподготовке и повышению квалификации научных кадров в области </a:t>
            </a:r>
            <a:r>
              <a:rPr lang="ru-RU" sz="1600" dirty="0" smtClean="0">
                <a:cs typeface="Times New Roman" panose="02020603050405020304" pitchFamily="18" charset="0"/>
              </a:rPr>
              <a:t>философских наук.</a:t>
            </a:r>
          </a:p>
          <a:p>
            <a:pPr>
              <a:buFontTx/>
              <a:buChar char="-"/>
            </a:pPr>
            <a:endParaRPr lang="ru-RU" sz="1600" dirty="0" smtClean="0"/>
          </a:p>
          <a:p>
            <a:pPr>
              <a:buFontTx/>
              <a:buChar char="-"/>
            </a:pPr>
            <a:r>
              <a:rPr lang="ru-RU" sz="1600" dirty="0" smtClean="0"/>
              <a:t>Рабочая группа по разработке предложений в сфере профессионально-общественной аккредитации и сертификации основных профессиональных образовательных программ по </a:t>
            </a:r>
            <a:r>
              <a:rPr lang="ru-RU" sz="1600" dirty="0" smtClean="0">
                <a:cs typeface="Times New Roman" panose="02020603050405020304" pitchFamily="18" charset="0"/>
              </a:rPr>
              <a:t>философским наукам</a:t>
            </a:r>
            <a:r>
              <a:rPr lang="ru-RU" sz="1600" dirty="0" smtClean="0"/>
              <a:t>, дополнительных профессиональных программ по </a:t>
            </a:r>
            <a:r>
              <a:rPr lang="ru-RU" sz="1600" dirty="0" smtClean="0">
                <a:cs typeface="Times New Roman" panose="02020603050405020304" pitchFamily="18" charset="0"/>
              </a:rPr>
              <a:t>философским наукам;</a:t>
            </a:r>
            <a:endParaRPr lang="en-US" sz="1600" dirty="0" smtClean="0"/>
          </a:p>
          <a:p>
            <a:pPr>
              <a:buFontTx/>
              <a:buChar char="-"/>
            </a:pPr>
            <a:endParaRPr lang="ru-RU" sz="1600" dirty="0" smtClean="0"/>
          </a:p>
          <a:p>
            <a:r>
              <a:rPr lang="ru-RU" sz="1600" dirty="0" smtClean="0"/>
              <a:t>- Рабочая группа по разработке предложений по аккредитации научных периодических изданий по </a:t>
            </a:r>
            <a:r>
              <a:rPr lang="ru-RU" sz="1600" dirty="0" smtClean="0">
                <a:cs typeface="Times New Roman" panose="02020603050405020304" pitchFamily="18" charset="0"/>
              </a:rPr>
              <a:t>философским наукам</a:t>
            </a:r>
            <a:r>
              <a:rPr lang="ru-RU" sz="1600" dirty="0" smtClean="0"/>
              <a:t> и их </a:t>
            </a:r>
            <a:r>
              <a:rPr lang="ru-RU" sz="1600" dirty="0" err="1" smtClean="0"/>
              <a:t>рейтингованию</a:t>
            </a:r>
            <a:r>
              <a:rPr lang="ru-RU" sz="1600" dirty="0" smtClean="0"/>
              <a:t>, </a:t>
            </a:r>
            <a:r>
              <a:rPr lang="ru-RU" sz="1600" dirty="0" err="1" smtClean="0"/>
              <a:t>рэнкингованию</a:t>
            </a:r>
            <a:r>
              <a:rPr lang="ru-RU" sz="1600" dirty="0" smtClean="0"/>
              <a:t>, а также по разработке предложений по оценке качества учебных изданий и присвоению грифов РПС.</a:t>
            </a:r>
          </a:p>
        </p:txBody>
      </p:sp>
    </p:spTree>
    <p:extLst>
      <p:ext uri="{BB962C8B-B14F-4D97-AF65-F5344CB8AC3E}">
        <p14:creationId xmlns:p14="http://schemas.microsoft.com/office/powerpoint/2010/main" val="19502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aU51iVLUaAGaYrPq6t2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nXMN0TIg0e_MoX2SpOvo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CP4kkwrH0OsFbGxnWUfo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3scI.KReUqIW32g1SQG0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f0asnAJg0.C7TILX0.DF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34kj_1Id0W7AyEDEHopOA"/>
</p:tagLst>
</file>

<file path=ppt/theme/theme1.xml><?xml version="1.0" encoding="utf-8"?>
<a:theme xmlns:a="http://schemas.openxmlformats.org/drawingml/2006/main" name="3_Основная тема Докладов Ректор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4815</TotalTime>
  <Words>730</Words>
  <Application>Microsoft Office PowerPoint</Application>
  <PresentationFormat>Экран (4:3)</PresentationFormat>
  <Paragraphs>99</Paragraphs>
  <Slides>12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Arial Narrow</vt:lpstr>
      <vt:lpstr>Calibri</vt:lpstr>
      <vt:lpstr>Times New Roman</vt:lpstr>
      <vt:lpstr>Wingdings</vt:lpstr>
      <vt:lpstr>3_Основная тема Докладов Ректора</vt:lpstr>
      <vt:lpstr>Заседание  Научного совета по философским наукам Российского профессорского собрания</vt:lpstr>
      <vt:lpstr>Повестка заседания</vt:lpstr>
      <vt:lpstr>1. Состав Научного совета по философским наукам</vt:lpstr>
      <vt:lpstr>1. Основные задачи Научного совета по философским наукам</vt:lpstr>
      <vt:lpstr>Проект решения по вопросу 1.</vt:lpstr>
      <vt:lpstr>2. О номинациях на премию «Профессор года» в области философских наук</vt:lpstr>
      <vt:lpstr>Проект решения по вопросу 2.</vt:lpstr>
      <vt:lpstr>3. О формировании органов управления Научного совета по философским наукам</vt:lpstr>
      <vt:lpstr>3. Перечень рабочих групп </vt:lpstr>
      <vt:lpstr>3. Редакционной коллегии журнала Российского профессорского собрания «Профессорский журнал «Серия: Философские науки»</vt:lpstr>
      <vt:lpstr>Проект решения по вопросу 3.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Материалы к встрече с Министром</dc:title>
  <dc:creator>Andrey Cherkasskij</dc:creator>
  <cp:lastModifiedBy>Пользователь Windows</cp:lastModifiedBy>
  <cp:revision>539</cp:revision>
  <cp:lastPrinted>2018-02-09T11:31:23Z</cp:lastPrinted>
  <dcterms:created xsi:type="dcterms:W3CDTF">2017-01-17T09:26:32Z</dcterms:created>
  <dcterms:modified xsi:type="dcterms:W3CDTF">2018-04-15T19:11:51Z</dcterms:modified>
</cp:coreProperties>
</file>