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7" r:id="rId2"/>
    <p:sldId id="490" r:id="rId3"/>
    <p:sldId id="520" r:id="rId4"/>
    <p:sldId id="500" r:id="rId5"/>
    <p:sldId id="543" r:id="rId6"/>
    <p:sldId id="542" r:id="rId7"/>
    <p:sldId id="544" r:id="rId8"/>
    <p:sldId id="517" r:id="rId9"/>
    <p:sldId id="533" r:id="rId10"/>
    <p:sldId id="537" r:id="rId11"/>
    <p:sldId id="536" r:id="rId12"/>
    <p:sldId id="52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Материалы к встрече с Министром" id="{AAF2AA1A-4E7D-46C5-960C-1F90D43D5C2A}">
          <p14:sldIdLst>
            <p14:sldId id="257"/>
            <p14:sldId id="490"/>
            <p14:sldId id="520"/>
            <p14:sldId id="500"/>
            <p14:sldId id="543"/>
            <p14:sldId id="542"/>
            <p14:sldId id="544"/>
            <p14:sldId id="517"/>
            <p14:sldId id="533"/>
            <p14:sldId id="537"/>
            <p14:sldId id="536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06" d="100"/>
          <a:sy n="106" d="100"/>
        </p:scale>
        <p:origin x="1403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5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7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по философским наукам 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4505" y="5920833"/>
            <a:ext cx="1657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6 марта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8900" lvl="1" indent="-80963" algn="ctr">
              <a:lnSpc>
                <a:spcPct val="99000"/>
              </a:lnSpc>
              <a:spcAft>
                <a:spcPts val="200"/>
              </a:spcAft>
            </a:pPr>
            <a:r>
              <a:rPr lang="ru-RU" sz="1400" kern="1200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3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. Редакционной коллегии журнала Российского профессорского собрания «Профессорский журнал «Серия: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Философские науки</a:t>
            </a:r>
            <a:r>
              <a:rPr lang="ru-RU" sz="1400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»</a:t>
            </a:r>
            <a:endParaRPr lang="ru-RU" sz="1400" kern="1200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387475"/>
            <a:ext cx="28511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9399" y="1099608"/>
            <a:ext cx="4478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Журналы РПС</a:t>
            </a:r>
          </a:p>
          <a:p>
            <a:r>
              <a:rPr lang="ru-RU" sz="1200" dirty="0"/>
              <a:t>Профессорский журнал. Серия: образование XXI века</a:t>
            </a:r>
          </a:p>
          <a:p>
            <a:r>
              <a:rPr lang="ru-RU" sz="1200" dirty="0"/>
              <a:t>Профессорский журнал. Серия: экономические науки</a:t>
            </a:r>
          </a:p>
          <a:p>
            <a:r>
              <a:rPr lang="ru-RU" sz="1200" dirty="0"/>
              <a:t>Профессорский журнал. Серия: физические науки</a:t>
            </a:r>
          </a:p>
          <a:p>
            <a:r>
              <a:rPr lang="ru-RU" sz="1200" dirty="0"/>
              <a:t>Профессорский журнал. Серия: химические науки</a:t>
            </a:r>
          </a:p>
          <a:p>
            <a:r>
              <a:rPr lang="ru-RU" sz="1200" dirty="0"/>
              <a:t>Профессорский журнал. Серия: математические науки</a:t>
            </a:r>
          </a:p>
          <a:p>
            <a:r>
              <a:rPr lang="ru-RU" sz="1200" dirty="0"/>
              <a:t>Профессорский журнал. Серия: биологические науки</a:t>
            </a:r>
          </a:p>
          <a:p>
            <a:r>
              <a:rPr lang="ru-RU" sz="1200" dirty="0"/>
              <a:t>Профессорский журнал. Серия: сельскохозяйственные науки</a:t>
            </a:r>
          </a:p>
          <a:p>
            <a:r>
              <a:rPr lang="ru-RU" sz="1200" dirty="0"/>
              <a:t>Профессорский журнал. Серия: технические науки</a:t>
            </a:r>
          </a:p>
          <a:p>
            <a:r>
              <a:rPr lang="ru-RU" sz="1200" dirty="0"/>
              <a:t>Профессорский журнал. Серия: филологические науки</a:t>
            </a:r>
          </a:p>
          <a:p>
            <a:r>
              <a:rPr lang="ru-RU" sz="1200" dirty="0"/>
              <a:t>Профессорский журнал. Серия: философские науки</a:t>
            </a:r>
          </a:p>
          <a:p>
            <a:r>
              <a:rPr lang="ru-RU" sz="1200" dirty="0"/>
              <a:t>Профессорский журнал. Серия: медицинские науки</a:t>
            </a:r>
          </a:p>
          <a:p>
            <a:r>
              <a:rPr lang="ru-RU" sz="1200" dirty="0"/>
              <a:t>Профессорский журнал. Серия: исторические науки</a:t>
            </a:r>
          </a:p>
          <a:p>
            <a:r>
              <a:rPr lang="ru-RU" sz="1200" dirty="0"/>
              <a:t>Профессорский журнал. Серия: наука о Земле</a:t>
            </a:r>
          </a:p>
          <a:p>
            <a:r>
              <a:rPr lang="ru-RU" sz="1200" dirty="0"/>
              <a:t>Профессорский журнал. Серия: политология</a:t>
            </a:r>
          </a:p>
          <a:p>
            <a:r>
              <a:rPr lang="ru-RU" sz="1200" dirty="0"/>
              <a:t>Профессорский журнал. Серия: культурология</a:t>
            </a:r>
          </a:p>
          <a:p>
            <a:r>
              <a:rPr lang="ru-RU" sz="1200" dirty="0"/>
              <a:t>Профессорский журнал. Серия: социология</a:t>
            </a:r>
          </a:p>
          <a:p>
            <a:r>
              <a:rPr lang="ru-RU" sz="1200" dirty="0"/>
              <a:t>Профессорский журнал. Серия: искусство</a:t>
            </a:r>
          </a:p>
          <a:p>
            <a:r>
              <a:rPr lang="ru-RU" sz="1200" dirty="0"/>
              <a:t>Прикладная химия твердого тела</a:t>
            </a:r>
          </a:p>
          <a:p>
            <a:r>
              <a:rPr lang="ru-RU" sz="1200" dirty="0"/>
              <a:t>Профессорский журнал. Серия: рекреация и туризм</a:t>
            </a:r>
            <a:endParaRPr lang="ru-RU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Проект решения по вопросу 3.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2110416"/>
            <a:ext cx="8483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структуру органов </a:t>
            </a:r>
            <a:r>
              <a:rPr lang="ru-RU" sz="1500" dirty="0"/>
              <a:t>управления Научного совета по </a:t>
            </a:r>
            <a:r>
              <a:rPr lang="ru-RU" sz="1500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sz="1500" dirty="0" smtClean="0"/>
              <a:t>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r>
              <a:rPr lang="ru-RU" sz="1500" dirty="0" smtClean="0"/>
              <a:t>Утвердить состав </a:t>
            </a:r>
            <a:r>
              <a:rPr lang="ru-RU" sz="1500" dirty="0"/>
              <a:t>Президиума Научного совета по </a:t>
            </a:r>
            <a:r>
              <a:rPr lang="ru-RU" sz="1500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sz="1500" dirty="0" smtClean="0"/>
              <a:t>.</a:t>
            </a:r>
          </a:p>
          <a:p>
            <a:pPr algn="just">
              <a:tabLst>
                <a:tab pos="355600" algn="l"/>
              </a:tabLst>
            </a:pPr>
            <a:endParaRPr lang="ru-RU" sz="15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ru-RU" sz="1500" dirty="0" smtClean="0"/>
              <a:t>3.  Членам Научного </a:t>
            </a:r>
            <a:r>
              <a:rPr lang="ru-RU" sz="1500" dirty="0"/>
              <a:t>совета по </a:t>
            </a:r>
            <a:r>
              <a:rPr lang="ru-RU" sz="1500" dirty="0" smtClean="0">
                <a:cs typeface="Times New Roman" panose="02020603050405020304" pitchFamily="18" charset="0"/>
              </a:rPr>
              <a:t>философским </a:t>
            </a:r>
            <a:r>
              <a:rPr lang="ru-RU" sz="1500" dirty="0">
                <a:cs typeface="Times New Roman" panose="02020603050405020304" pitchFamily="18" charset="0"/>
              </a:rPr>
              <a:t>наукам</a:t>
            </a:r>
            <a:r>
              <a:rPr lang="ru-RU" sz="1500" dirty="0"/>
              <a:t> предлагается в срок до </a:t>
            </a:r>
            <a:r>
              <a:rPr lang="ru-RU" sz="1500" dirty="0" smtClean="0"/>
              <a:t>27.03.2018 </a:t>
            </a:r>
            <a:r>
              <a:rPr lang="ru-RU" sz="1500" dirty="0"/>
              <a:t>дать предложения по включению в состав рабочих групп или в состав Редакционной коллегии журнала Российского профессорского собрания «Профессорский журнал «Серия: </a:t>
            </a:r>
            <a:r>
              <a:rPr lang="ru-RU" sz="1500" dirty="0" smtClean="0"/>
              <a:t>Философские </a:t>
            </a:r>
            <a:r>
              <a:rPr lang="ru-RU" sz="1500" dirty="0"/>
              <a:t>науки</a:t>
            </a:r>
            <a:r>
              <a:rPr lang="ru-RU" sz="1500" dirty="0" smtClean="0"/>
              <a:t>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401" y="1214444"/>
            <a:ext cx="8483599" cy="655195"/>
          </a:xfrm>
          <a:prstGeom prst="round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rgbClr val="1F435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99" y="1074509"/>
            <a:ext cx="873760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10000"/>
              </a:lnSpc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составе и основных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 номинациях на премию «Профессор года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 формировании органов управления Научного совета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 (Президиум, Редакционной коллегии журнала Российского профессорского собрания «Профессорский журнал «Серия: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ответственный секретарь).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Обсуждение проекта решения Научного совета по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наукам.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Разное.</a:t>
            </a:r>
          </a:p>
          <a:p>
            <a:pPr indent="355600" algn="just">
              <a:lnSpc>
                <a:spcPct val="11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философским </a:t>
            </a:r>
            <a:r>
              <a:rPr lang="ru-RU" sz="2000" dirty="0" smtClean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Всего участвуют </a:t>
            </a:r>
            <a:r>
              <a:rPr lang="ru-RU" dirty="0"/>
              <a:t>в заседании  Научного совета 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</a:t>
            </a:r>
            <a:r>
              <a:rPr lang="ru-RU" dirty="0" smtClean="0">
                <a:cs typeface="Times New Roman" panose="02020603050405020304" pitchFamily="18" charset="0"/>
              </a:rPr>
              <a:t>наукам </a:t>
            </a:r>
            <a:r>
              <a:rPr lang="en-US" dirty="0" smtClean="0"/>
              <a:t>12 </a:t>
            </a:r>
            <a:r>
              <a:rPr lang="ru-RU" dirty="0" smtClean="0"/>
              <a:t>человек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ведущие </a:t>
            </a:r>
            <a:r>
              <a:rPr lang="ru-RU" dirty="0" smtClean="0"/>
              <a:t>университеты - МГУ им. М.В. Ломоносова, МГИМО, </a:t>
            </a:r>
            <a:r>
              <a:rPr lang="ru-RU" dirty="0" err="1" smtClean="0"/>
              <a:t>РАНХиГС</a:t>
            </a:r>
            <a:r>
              <a:rPr lang="ru-RU" dirty="0" smtClean="0"/>
              <a:t>, РУДН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философским </a:t>
            </a:r>
            <a:r>
              <a:rPr lang="ru-RU" sz="2000" dirty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086557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</a:t>
            </a:r>
            <a:r>
              <a:rPr lang="ru-RU" dirty="0" smtClean="0">
                <a:cs typeface="Times New Roman" panose="02020603050405020304" pitchFamily="18" charset="0"/>
              </a:rPr>
              <a:t>философских наук </a:t>
            </a:r>
            <a:r>
              <a:rPr lang="ru-RU" dirty="0" smtClean="0"/>
              <a:t>и </a:t>
            </a:r>
            <a:r>
              <a:rPr lang="ru-RU" dirty="0"/>
              <a:t>образования, международных тенденций развития </a:t>
            </a:r>
            <a:r>
              <a:rPr lang="ru-RU" dirty="0" smtClean="0">
                <a:cs typeface="Times New Roman" panose="02020603050405020304" pitchFamily="18" charset="0"/>
              </a:rPr>
              <a:t>философских наук </a:t>
            </a:r>
            <a:r>
              <a:rPr lang="ru-RU" dirty="0" smtClean="0"/>
              <a:t>и </a:t>
            </a:r>
            <a:r>
              <a:rPr lang="ru-RU" dirty="0"/>
              <a:t>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</a:t>
            </a:r>
            <a:r>
              <a:rPr lang="ru-RU" dirty="0" smtClean="0">
                <a:cs typeface="Times New Roman" panose="02020603050405020304" pitchFamily="18" charset="0"/>
              </a:rPr>
              <a:t>философских </a:t>
            </a:r>
            <a:r>
              <a:rPr lang="ru-RU" dirty="0">
                <a:cs typeface="Times New Roman" panose="02020603050405020304" pitchFamily="18" charset="0"/>
              </a:rPr>
              <a:t>наук </a:t>
            </a:r>
            <a:r>
              <a:rPr lang="ru-RU" dirty="0" smtClean="0"/>
              <a:t>и </a:t>
            </a:r>
            <a:r>
              <a:rPr lang="ru-RU" dirty="0"/>
              <a:t>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dirty="0" smtClean="0">
                <a:cs typeface="Times New Roman" panose="02020603050405020304" pitchFamily="18" charset="0"/>
              </a:rPr>
              <a:t>философских </a:t>
            </a:r>
            <a:r>
              <a:rPr lang="ru-RU" dirty="0">
                <a:cs typeface="Times New Roman" panose="02020603050405020304" pitchFamily="18" charset="0"/>
              </a:rPr>
              <a:t>наук </a:t>
            </a:r>
            <a:r>
              <a:rPr lang="ru-RU" dirty="0" smtClean="0"/>
              <a:t>и </a:t>
            </a:r>
            <a:r>
              <a:rPr lang="ru-RU" dirty="0"/>
              <a:t>по переподготовке и повышению квалификации научных кадров в </a:t>
            </a:r>
            <a:r>
              <a:rPr lang="ru-RU" dirty="0" smtClean="0"/>
              <a:t>области </a:t>
            </a:r>
            <a:r>
              <a:rPr lang="ru-RU" dirty="0" smtClean="0">
                <a:cs typeface="Times New Roman" panose="02020603050405020304" pitchFamily="18" charset="0"/>
              </a:rPr>
              <a:t>философских </a:t>
            </a:r>
            <a:r>
              <a:rPr lang="ru-RU" dirty="0">
                <a:cs typeface="Times New Roman" panose="02020603050405020304" pitchFamily="18" charset="0"/>
              </a:rPr>
              <a:t>наук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dirty="0" smtClean="0"/>
              <a:t>, </a:t>
            </a:r>
            <a:r>
              <a:rPr lang="ru-RU" dirty="0"/>
              <a:t>дополнительных профессиональных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 smtClean="0">
                <a:cs typeface="Times New Roman" panose="02020603050405020304" pitchFamily="18" charset="0"/>
              </a:rPr>
              <a:t>философских </a:t>
            </a:r>
            <a:r>
              <a:rPr lang="ru-RU" dirty="0">
                <a:cs typeface="Times New Roman" panose="02020603050405020304" pitchFamily="18" charset="0"/>
              </a:rPr>
              <a:t>наук </a:t>
            </a:r>
            <a:r>
              <a:rPr lang="ru-RU" dirty="0" smtClean="0"/>
              <a:t>периодических </a:t>
            </a:r>
            <a:r>
              <a:rPr lang="ru-RU" dirty="0"/>
              <a:t>изданий 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наукам </a:t>
            </a:r>
            <a:r>
              <a:rPr lang="ru-RU" dirty="0" smtClean="0"/>
              <a:t>и </a:t>
            </a:r>
            <a:r>
              <a:rPr lang="ru-RU" dirty="0"/>
              <a:t>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</a:t>
            </a:r>
            <a:r>
              <a:rPr lang="ru-RU" dirty="0"/>
              <a:t>«Серия: </a:t>
            </a:r>
            <a:r>
              <a:rPr lang="ru-RU" dirty="0" smtClean="0"/>
              <a:t>Философские науки».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Принять к сведению информацию </a:t>
            </a:r>
            <a:r>
              <a:rPr lang="ru-RU" sz="2000" dirty="0"/>
              <a:t>о </a:t>
            </a:r>
            <a:r>
              <a:rPr lang="ru-RU" sz="2000" dirty="0" smtClean="0"/>
              <a:t>составе и </a:t>
            </a:r>
            <a:r>
              <a:rPr lang="ru-RU" sz="2000" dirty="0"/>
              <a:t>основных задачах Научного 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sz="2000" dirty="0" smtClean="0"/>
              <a:t>.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 наличии дополнительных предложений по направлениям </a:t>
            </a:r>
            <a:r>
              <a:rPr lang="ru-RU" sz="2000" dirty="0"/>
              <a:t>деятельности    Научного совета </a:t>
            </a:r>
            <a:r>
              <a:rPr lang="ru-RU" sz="2000" dirty="0" smtClean="0"/>
              <a:t>по философским </a:t>
            </a:r>
            <a:r>
              <a:rPr lang="ru-RU" sz="2000" dirty="0" smtClean="0">
                <a:cs typeface="Times New Roman" panose="02020603050405020304" pitchFamily="18" charset="0"/>
              </a:rPr>
              <a:t>наукам </a:t>
            </a:r>
            <a:r>
              <a:rPr lang="ru-RU" sz="2000" dirty="0" smtClean="0"/>
              <a:t>представить предложения в срок до </a:t>
            </a:r>
            <a:r>
              <a:rPr lang="ru-RU" sz="2000" dirty="0" smtClean="0"/>
              <a:t>27.03.2018</a:t>
            </a:r>
            <a:r>
              <a:rPr lang="ru-RU" sz="2000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О </a:t>
            </a:r>
            <a:r>
              <a:rPr lang="ru-RU" sz="2000" dirty="0" smtClean="0"/>
              <a:t>номинациях </a:t>
            </a:r>
            <a:r>
              <a:rPr lang="ru-RU" sz="2000" dirty="0"/>
              <a:t>на премию «Профессор года</a:t>
            </a:r>
            <a:r>
              <a:rPr lang="ru-RU" sz="2000" dirty="0" smtClean="0"/>
              <a:t>» в области </a:t>
            </a:r>
            <a:r>
              <a:rPr lang="ru-RU" sz="2000" dirty="0" smtClean="0">
                <a:cs typeface="Times New Roman" panose="02020603050405020304" pitchFamily="18" charset="0"/>
              </a:rPr>
              <a:t>философских наук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12622"/>
              </p:ext>
            </p:extLst>
          </p:nvPr>
        </p:nvGraphicFramePr>
        <p:xfrm>
          <a:off x="170916" y="1193799"/>
          <a:ext cx="8727550" cy="36155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2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642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Перечень номинаций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0943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1.	Философия и культура современной России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2.	Философия религии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3.	Аксиология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4.	Философия науки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5.	Диалог философских культур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6.	Социальная философия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Проект решения по вопросу 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33" y="1405468"/>
            <a:ext cx="805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 smtClean="0"/>
              <a:t>Членам Научного </a:t>
            </a:r>
            <a:r>
              <a:rPr lang="ru-RU" dirty="0"/>
              <a:t>совета 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</a:t>
            </a:r>
            <a:r>
              <a:rPr lang="ru-RU" dirty="0">
                <a:cs typeface="Times New Roman" panose="02020603050405020304" pitchFamily="18" charset="0"/>
              </a:rPr>
              <a:t>наукам </a:t>
            </a:r>
            <a:r>
              <a:rPr lang="ru-RU" dirty="0" smtClean="0"/>
              <a:t>в срок до </a:t>
            </a:r>
            <a:r>
              <a:rPr lang="en-US" dirty="0" smtClean="0"/>
              <a:t>2</a:t>
            </a:r>
            <a:r>
              <a:rPr lang="ru-RU" dirty="0" smtClean="0"/>
              <a:t>0.03.2018 </a:t>
            </a:r>
            <a:r>
              <a:rPr lang="ru-RU" dirty="0" smtClean="0"/>
              <a:t>представить </a:t>
            </a:r>
            <a:r>
              <a:rPr lang="ru-RU" dirty="0"/>
              <a:t>предложения </a:t>
            </a:r>
            <a:r>
              <a:rPr lang="ru-RU" dirty="0" smtClean="0"/>
              <a:t>по номинациях </a:t>
            </a:r>
            <a:r>
              <a:rPr lang="ru-RU" dirty="0"/>
              <a:t>на премию «Профессор года» </a:t>
            </a:r>
            <a:r>
              <a:rPr lang="ru-RU" dirty="0" smtClean="0"/>
              <a:t>в области </a:t>
            </a:r>
            <a:r>
              <a:rPr lang="ru-RU" dirty="0" smtClean="0">
                <a:cs typeface="Times New Roman" panose="02020603050405020304" pitchFamily="18" charset="0"/>
              </a:rPr>
              <a:t>философских наук</a:t>
            </a:r>
            <a:r>
              <a:rPr lang="ru-RU" dirty="0" smtClean="0"/>
              <a:t>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 smtClean="0">
                <a:cs typeface="Times New Roman" panose="02020603050405020304" pitchFamily="18" charset="0"/>
              </a:rPr>
              <a:t>философским </a:t>
            </a:r>
            <a:r>
              <a:rPr lang="ru-RU" sz="1400" dirty="0">
                <a:cs typeface="Times New Roman" panose="02020603050405020304" pitchFamily="18" charset="0"/>
              </a:rPr>
              <a:t>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133" y="1262255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философским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097719"/>
            <a:ext cx="83904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по оценке уровня развития и состояния российских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философских наук </a:t>
            </a:r>
            <a:r>
              <a:rPr lang="ru-RU" sz="1600" dirty="0" smtClean="0"/>
              <a:t>и образования, международных тенденций развития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образования, по вопросам разработки законопроектов, проектов федеральных целевых программ в части, касающейся российских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образования, а также по совершенствованию правового регулирования науки и образования в Российской Федерации, разработки федеральных государственных образовательных стандартов;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подготовке предложений по совершенствованию системы аттестации научных и научно-педагогических работников в области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по переподготовке и повышению квалификации научных кадров в области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философских наук.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разработке 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sz="1600" dirty="0" smtClean="0"/>
              <a:t>, дополнительных профессиональных программ по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философским наукам;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- Рабочая группа по разработке предложений по аккредитации научных периодических изданий по </a:t>
            </a:r>
            <a:r>
              <a:rPr lang="ru-RU" sz="1600" dirty="0" smtClean="0">
                <a:cs typeface="Times New Roman" panose="02020603050405020304" pitchFamily="18" charset="0"/>
              </a:rPr>
              <a:t>философским наукам</a:t>
            </a:r>
            <a:r>
              <a:rPr lang="ru-RU" sz="1600" dirty="0" smtClean="0"/>
              <a:t> и их </a:t>
            </a:r>
            <a:r>
              <a:rPr lang="ru-RU" sz="1600" dirty="0" err="1" smtClean="0"/>
              <a:t>рейтингованию</a:t>
            </a:r>
            <a:r>
              <a:rPr lang="ru-RU" sz="1600" dirty="0" smtClean="0"/>
              <a:t>, </a:t>
            </a:r>
            <a:r>
              <a:rPr lang="ru-RU" sz="1600" dirty="0" err="1" smtClean="0"/>
              <a:t>рэнкингованию</a:t>
            </a:r>
            <a:r>
              <a:rPr lang="ru-RU" sz="1600" dirty="0" smtClean="0"/>
              <a:t>, а также по разработке предложений по оценке качества учебных изданий и присвоению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1950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4815</TotalTime>
  <Words>730</Words>
  <Application>Microsoft Office PowerPoint</Application>
  <PresentationFormat>Экран (4:3)</PresentationFormat>
  <Paragraphs>99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</vt:lpstr>
      <vt:lpstr>3_Основная тема Докладов Ректора</vt:lpstr>
      <vt:lpstr>Заседание  Научного совета по философским наукам Российского профессорского собрания</vt:lpstr>
      <vt:lpstr>Повестка заседания</vt:lpstr>
      <vt:lpstr>1. Состав Научного совета по философским наукам</vt:lpstr>
      <vt:lpstr>1. Основные задачи Научного совета по философским наукам</vt:lpstr>
      <vt:lpstr>Проект решения по вопросу 1.</vt:lpstr>
      <vt:lpstr>2. О номинациях на премию «Профессор года» в области философских наук</vt:lpstr>
      <vt:lpstr>Проект решения по вопросу 2.</vt:lpstr>
      <vt:lpstr>3. О формировании органов управления Научного совета по философским наукам</vt:lpstr>
      <vt:lpstr>3. Перечень рабочих групп </vt:lpstr>
      <vt:lpstr>3. Редакционной коллегии журнала Российского профессорского собрания «Профессорский журнал «Серия: Философские науки»</vt:lpstr>
      <vt:lpstr>Проект решения по вопросу 3.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Пользователь Windows</cp:lastModifiedBy>
  <cp:revision>539</cp:revision>
  <cp:lastPrinted>2018-02-09T11:31:23Z</cp:lastPrinted>
  <dcterms:created xsi:type="dcterms:W3CDTF">2017-01-17T09:26:32Z</dcterms:created>
  <dcterms:modified xsi:type="dcterms:W3CDTF">2018-04-15T19:11:51Z</dcterms:modified>
</cp:coreProperties>
</file>