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257" r:id="rId2"/>
    <p:sldId id="490" r:id="rId3"/>
    <p:sldId id="520" r:id="rId4"/>
    <p:sldId id="500" r:id="rId5"/>
    <p:sldId id="543" r:id="rId6"/>
    <p:sldId id="542" r:id="rId7"/>
    <p:sldId id="544" r:id="rId8"/>
    <p:sldId id="517" r:id="rId9"/>
    <p:sldId id="533" r:id="rId10"/>
    <p:sldId id="537" r:id="rId11"/>
    <p:sldId id="536" r:id="rId12"/>
    <p:sldId id="527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Материалы к встрече с Министром" id="{AAF2AA1A-4E7D-46C5-960C-1F90D43D5C2A}">
          <p14:sldIdLst>
            <p14:sldId id="257"/>
            <p14:sldId id="490"/>
            <p14:sldId id="520"/>
            <p14:sldId id="500"/>
            <p14:sldId id="543"/>
            <p14:sldId id="542"/>
            <p14:sldId id="544"/>
            <p14:sldId id="517"/>
            <p14:sldId id="533"/>
            <p14:sldId id="537"/>
            <p14:sldId id="536"/>
            <p14:sldId id="52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85000" autoAdjust="0"/>
  </p:normalViewPr>
  <p:slideViewPr>
    <p:cSldViewPr snapToGrid="0">
      <p:cViewPr varScale="1">
        <p:scale>
          <a:sx n="117" d="100"/>
          <a:sy n="117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E66370A3-3432-45BA-AD7B-C02D1A34B933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BFBA78A7-5C51-4BF4-BB45-22D7896A4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41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5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5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54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54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67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5" y="6492876"/>
            <a:ext cx="383893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3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b="1">
                <a:solidFill>
                  <a:srgbClr val="004894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01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0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5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17110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669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708922"/>
            <a:ext cx="7772400" cy="1362075"/>
          </a:xfrm>
        </p:spPr>
        <p:txBody>
          <a:bodyPr anchor="t">
            <a:normAutofit/>
          </a:bodyPr>
          <a:lstStyle>
            <a:lvl1pPr algn="l">
              <a:defRPr lang="ru-RU" sz="4400" b="1" kern="1200" dirty="0">
                <a:solidFill>
                  <a:srgbClr val="004894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16106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7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9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9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4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3"/>
          <p:cNvSpPr/>
          <p:nvPr>
            <p:custDataLst>
              <p:tags r:id="rId15"/>
            </p:custDataLst>
          </p:nvPr>
        </p:nvSpPr>
        <p:spPr>
          <a:xfrm>
            <a:off x="8778706" y="6506074"/>
            <a:ext cx="368251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5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533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8770" y="6492876"/>
            <a:ext cx="367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ятиугольник 3"/>
          <p:cNvSpPr/>
          <p:nvPr>
            <p:custDataLst>
              <p:tags r:id="rId16"/>
            </p:custDataLst>
          </p:nvPr>
        </p:nvSpPr>
        <p:spPr>
          <a:xfrm>
            <a:off x="0" y="2"/>
            <a:ext cx="251520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ятиугольник 3"/>
          <p:cNvSpPr/>
          <p:nvPr>
            <p:custDataLst>
              <p:tags r:id="rId17"/>
            </p:custDataLst>
          </p:nvPr>
        </p:nvSpPr>
        <p:spPr>
          <a:xfrm>
            <a:off x="251521" y="342401"/>
            <a:ext cx="8056457" cy="648072"/>
          </a:xfrm>
          <a:prstGeom prst="homePlate">
            <a:avLst>
              <a:gd name="adj" fmla="val 4434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ятиугольник 3"/>
          <p:cNvSpPr/>
          <p:nvPr>
            <p:custDataLst>
              <p:tags r:id="rId18"/>
            </p:custDataLst>
          </p:nvPr>
        </p:nvSpPr>
        <p:spPr>
          <a:xfrm>
            <a:off x="251521" y="6411186"/>
            <a:ext cx="8570263" cy="18000"/>
          </a:xfrm>
          <a:prstGeom prst="homePlate">
            <a:avLst>
              <a:gd name="adj" fmla="val 0"/>
            </a:avLst>
          </a:prstGeom>
          <a:gradFill flip="none" rotWithShape="1">
            <a:gsLst>
              <a:gs pos="90000">
                <a:schemeClr val="accent1">
                  <a:lumMod val="20000"/>
                  <a:lumOff val="80000"/>
                  <a:alpha val="0"/>
                </a:schemeClr>
              </a:gs>
              <a:gs pos="10000">
                <a:schemeClr val="accent1">
                  <a:lumMod val="20000"/>
                  <a:lumOff val="80000"/>
                  <a:alpha val="0"/>
                </a:schemeClr>
              </a:gs>
              <a:gs pos="51000">
                <a:schemeClr val="tx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Нашивка 10"/>
          <p:cNvSpPr/>
          <p:nvPr>
            <p:custDataLst>
              <p:tags r:id="rId19"/>
            </p:custDataLst>
          </p:nvPr>
        </p:nvSpPr>
        <p:spPr>
          <a:xfrm>
            <a:off x="8081555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ашивка 11"/>
          <p:cNvSpPr/>
          <p:nvPr>
            <p:custDataLst>
              <p:tags r:id="rId20"/>
            </p:custDataLst>
          </p:nvPr>
        </p:nvSpPr>
        <p:spPr>
          <a:xfrm>
            <a:off x="8499567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3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5872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12233" y="2130427"/>
            <a:ext cx="8556703" cy="261999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Заседани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е</a:t>
            </a:r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1F497D"/>
                </a:solidFill>
                <a:cs typeface="Times New Roman" panose="02020603050405020304" pitchFamily="18" charset="0"/>
              </a:rPr>
              <a:t>Научного совета по техническим наукам </a:t>
            </a:r>
            <a:r>
              <a:rPr lang="ru-RU" sz="32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Российского профессорского собрания</a:t>
            </a:r>
            <a:endParaRPr lang="ru-RU" sz="3200" dirty="0">
              <a:solidFill>
                <a:srgbClr val="1F497D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78017" y="5920833"/>
            <a:ext cx="17508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30 </a:t>
            </a:r>
            <a:r>
              <a:rPr lang="ru-RU" sz="1600" b="1" dirty="0" smtClean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марта</a:t>
            </a:r>
            <a:r>
              <a:rPr lang="ru-RU" sz="1600" b="1" dirty="0" smtClean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2018 </a:t>
            </a:r>
            <a:r>
              <a:rPr lang="ru-RU" sz="1600" b="1" dirty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года</a:t>
            </a:r>
          </a:p>
        </p:txBody>
      </p:sp>
      <p:pic>
        <p:nvPicPr>
          <p:cNvPr id="9" name="Picture 4" descr="http://riac34.ru/upload/iblock/a4d/321423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55" y="201816"/>
            <a:ext cx="2998567" cy="210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705749"/>
              </p:ext>
            </p:extLst>
          </p:nvPr>
        </p:nvGraphicFramePr>
        <p:xfrm>
          <a:off x="6355822" y="201816"/>
          <a:ext cx="2432578" cy="1923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Точечный рисунок" r:id="rId4" imgW="3648584" imgH="3514286" progId="PBrush">
                  <p:embed/>
                </p:oleObj>
              </mc:Choice>
              <mc:Fallback>
                <p:oleObj name="Точечный рисунок" r:id="rId4" imgW="3648584" imgH="3514286" progId="PBrush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5822" y="201816"/>
                        <a:ext cx="2432578" cy="19238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9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8900" lvl="1" indent="-80963" algn="ctr">
              <a:lnSpc>
                <a:spcPct val="99000"/>
              </a:lnSpc>
              <a:spcAft>
                <a:spcPts val="200"/>
              </a:spcAft>
            </a:pPr>
            <a:r>
              <a:rPr lang="ru-RU" sz="1400" kern="1200" dirty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3</a:t>
            </a:r>
            <a:r>
              <a:rPr lang="ru-RU" sz="1400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. Редакционной коллегии журнала Российского профессорского собрания «Профессорский журнал «Серия: Технические  науки»</a:t>
            </a:r>
            <a:endParaRPr lang="ru-RU" sz="1400" kern="1200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177C-A4F8-4996-9613-B0B00EC2B20A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1387475"/>
            <a:ext cx="285115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89399" y="1099608"/>
            <a:ext cx="44788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Журналы РПС</a:t>
            </a:r>
          </a:p>
          <a:p>
            <a:r>
              <a:rPr lang="ru-RU" sz="1200" dirty="0"/>
              <a:t>Профессорский журнал. Серия: образование XXI века</a:t>
            </a:r>
          </a:p>
          <a:p>
            <a:r>
              <a:rPr lang="ru-RU" sz="1200" dirty="0"/>
              <a:t>Профессорский журнал. Серия: экономические науки</a:t>
            </a:r>
          </a:p>
          <a:p>
            <a:r>
              <a:rPr lang="ru-RU" sz="1200" dirty="0"/>
              <a:t>Профессорский журнал. Серия: физические науки</a:t>
            </a:r>
          </a:p>
          <a:p>
            <a:r>
              <a:rPr lang="ru-RU" sz="1200" dirty="0"/>
              <a:t>Профессорский журнал. Серия: химические науки</a:t>
            </a:r>
          </a:p>
          <a:p>
            <a:r>
              <a:rPr lang="ru-RU" sz="1200" dirty="0"/>
              <a:t>Профессорский журнал. Серия: математические науки</a:t>
            </a:r>
          </a:p>
          <a:p>
            <a:r>
              <a:rPr lang="ru-RU" sz="1200" dirty="0"/>
              <a:t>Профессорский журнал. Серия: биологические науки</a:t>
            </a:r>
          </a:p>
          <a:p>
            <a:r>
              <a:rPr lang="ru-RU" sz="1200" dirty="0"/>
              <a:t>Профессорский журнал. Серия: сельскохозяйственные науки</a:t>
            </a:r>
          </a:p>
          <a:p>
            <a:r>
              <a:rPr lang="ru-RU" sz="1200" dirty="0"/>
              <a:t>Профессорский журнал. Серия: технические науки</a:t>
            </a:r>
          </a:p>
          <a:p>
            <a:r>
              <a:rPr lang="ru-RU" sz="1200" dirty="0"/>
              <a:t>Профессорский журнал. Серия: филологические науки</a:t>
            </a:r>
          </a:p>
          <a:p>
            <a:r>
              <a:rPr lang="ru-RU" sz="1200" dirty="0"/>
              <a:t>Профессорский журнал. Серия: философские науки</a:t>
            </a:r>
          </a:p>
          <a:p>
            <a:r>
              <a:rPr lang="ru-RU" sz="1200" dirty="0"/>
              <a:t>Профессорский журнал. Серия: медицинские науки</a:t>
            </a:r>
          </a:p>
          <a:p>
            <a:r>
              <a:rPr lang="ru-RU" sz="1200" dirty="0"/>
              <a:t>Профессорский журнал. Серия: исторические науки</a:t>
            </a:r>
          </a:p>
          <a:p>
            <a:r>
              <a:rPr lang="ru-RU" sz="1200" dirty="0"/>
              <a:t>Профессорский журнал. Серия: наука о Земле</a:t>
            </a:r>
          </a:p>
          <a:p>
            <a:r>
              <a:rPr lang="ru-RU" sz="1200" dirty="0"/>
              <a:t>Профессорский журнал. Серия: политология</a:t>
            </a:r>
          </a:p>
          <a:p>
            <a:r>
              <a:rPr lang="ru-RU" sz="1200" dirty="0"/>
              <a:t>Профессорский журнал. Серия: культурология</a:t>
            </a:r>
          </a:p>
          <a:p>
            <a:r>
              <a:rPr lang="ru-RU" sz="1200" dirty="0"/>
              <a:t>Профессорский журнал. Серия: социология</a:t>
            </a:r>
          </a:p>
          <a:p>
            <a:r>
              <a:rPr lang="ru-RU" sz="1200" dirty="0"/>
              <a:t>Профессорский журнал. Серия: искусство</a:t>
            </a:r>
          </a:p>
          <a:p>
            <a:r>
              <a:rPr lang="ru-RU" sz="1200" dirty="0"/>
              <a:t>Прикладная химия твердого тела</a:t>
            </a:r>
          </a:p>
          <a:p>
            <a:r>
              <a:rPr lang="ru-RU" sz="1200" dirty="0"/>
              <a:t>Профессорский журнал. Серия: рекреация и туризм</a:t>
            </a:r>
            <a:endParaRPr lang="ru-RU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05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1400" dirty="0" smtClean="0"/>
              <a:t>Проект решения по вопросу 3.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401" y="2110416"/>
            <a:ext cx="84835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1500" dirty="0" smtClean="0"/>
              <a:t>Утвердить структуру органов </a:t>
            </a:r>
            <a:r>
              <a:rPr lang="ru-RU" sz="1500" dirty="0"/>
              <a:t>управления Научного совета по техническим наукам</a:t>
            </a:r>
            <a:r>
              <a:rPr lang="ru-RU" sz="1500" dirty="0" smtClean="0"/>
              <a:t>.</a:t>
            </a:r>
          </a:p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500" dirty="0" smtClean="0"/>
          </a:p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1500" dirty="0" smtClean="0"/>
              <a:t>Утвердить состав </a:t>
            </a:r>
            <a:r>
              <a:rPr lang="ru-RU" sz="1500" dirty="0"/>
              <a:t>Президиума Научного совета по техническим </a:t>
            </a:r>
            <a:r>
              <a:rPr lang="ru-RU" sz="1500" dirty="0" smtClean="0"/>
              <a:t>наукам.</a:t>
            </a:r>
          </a:p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500" dirty="0"/>
          </a:p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1500" dirty="0" smtClean="0"/>
              <a:t>Назначить ответственным </a:t>
            </a:r>
            <a:r>
              <a:rPr lang="ru-RU" sz="1500" dirty="0"/>
              <a:t>секретарем Научного совета по техническим наукам </a:t>
            </a:r>
            <a:r>
              <a:rPr lang="ru-RU" sz="1500" dirty="0" smtClean="0"/>
              <a:t>Волкова Юрия Николаевича, к.т.н., НИЯУ МИФИ.</a:t>
            </a:r>
          </a:p>
          <a:p>
            <a:pPr algn="just">
              <a:tabLst>
                <a:tab pos="355600" algn="l"/>
              </a:tabLst>
            </a:pPr>
            <a:endParaRPr lang="ru-RU" sz="1500" dirty="0" smtClean="0"/>
          </a:p>
          <a:p>
            <a:pPr marL="355600" indent="-355600" algn="just">
              <a:tabLst>
                <a:tab pos="355600" algn="l"/>
              </a:tabLst>
            </a:pPr>
            <a:r>
              <a:rPr lang="ru-RU" sz="1500" dirty="0" smtClean="0"/>
              <a:t>4.  Членам Научного </a:t>
            </a:r>
            <a:r>
              <a:rPr lang="ru-RU" sz="1500" dirty="0"/>
              <a:t>совета по техническим наукам предлагается в срок до </a:t>
            </a:r>
            <a:r>
              <a:rPr lang="en-US" sz="1500" dirty="0" smtClean="0"/>
              <a:t>13</a:t>
            </a:r>
            <a:r>
              <a:rPr lang="ru-RU" sz="1500" dirty="0" smtClean="0"/>
              <a:t>.04.2018 </a:t>
            </a:r>
            <a:r>
              <a:rPr lang="ru-RU" sz="1500" dirty="0"/>
              <a:t>дать предложения по включению в состав рабочих групп или в состав Редакционной коллегии журнала Российского профессорского собрания «Профессорский журнал «Серия: Технические  науки</a:t>
            </a:r>
            <a:r>
              <a:rPr lang="ru-RU" sz="1500" dirty="0" smtClean="0"/>
              <a:t>».</a:t>
            </a:r>
          </a:p>
          <a:p>
            <a:pPr indent="355600" algn="just">
              <a:tabLst>
                <a:tab pos="355600" algn="l"/>
              </a:tabLst>
            </a:pPr>
            <a:r>
              <a:rPr lang="ru-RU" sz="1500" dirty="0" smtClean="0"/>
              <a:t>Предложения </a:t>
            </a:r>
            <a:r>
              <a:rPr lang="ru-RU" sz="1500" dirty="0"/>
              <a:t>направлять на электронную почту </a:t>
            </a:r>
            <a:r>
              <a:rPr lang="ru-RU" sz="1500" dirty="0" smtClean="0"/>
              <a:t>YNVolkov@mephi.ru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6401" y="1214444"/>
            <a:ext cx="8483599" cy="655195"/>
          </a:xfrm>
          <a:prstGeom prst="round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rgbClr val="1F435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0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7902434" cy="638872"/>
          </a:xfrm>
        </p:spPr>
        <p:txBody>
          <a:bodyPr>
            <a:noAutofit/>
          </a:bodyPr>
          <a:lstStyle/>
          <a:p>
            <a:pPr algn="l"/>
            <a:endParaRPr lang="ru-RU" sz="18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177C-A4F8-4996-9613-B0B00EC2B20A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932" y="1464733"/>
            <a:ext cx="84158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ctr"/>
            <a:endParaRPr lang="ru-RU" sz="4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r>
              <a:rPr lang="ru-RU" sz="4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8190466" cy="638872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Повестка заседания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199" y="1074509"/>
            <a:ext cx="8737601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10000"/>
              </a:lnSpc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составе и основных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задачах Научного совета по техническим наукам.</a:t>
            </a:r>
          </a:p>
          <a:p>
            <a:pPr indent="355600" algn="just">
              <a:lnSpc>
                <a:spcPct val="110000"/>
              </a:lnSpc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О номинациях на премию «Профессор года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О формировании органов управления Научного совета по техническим наукам (Президиум, Редакционной коллегии журнала Российского профессорского собрания «Профессорский журнал «Серия: Технические  науки», рабочие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группы, ответственный секретарь).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Обсуждение проекта решения Научного совета по техническим наукам.</a:t>
            </a:r>
          </a:p>
          <a:p>
            <a:pPr indent="355600" algn="just">
              <a:lnSpc>
                <a:spcPct val="11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Разное.</a:t>
            </a:r>
          </a:p>
          <a:p>
            <a:pPr indent="355600" algn="just">
              <a:lnSpc>
                <a:spcPct val="11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1. Состав Научного совета по техническим наукам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6F9-A7A4-4C7F-BA92-4CC94E5274B3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533" y="1373201"/>
            <a:ext cx="870373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Всего участвуют </a:t>
            </a:r>
            <a:r>
              <a:rPr lang="ru-RU" dirty="0"/>
              <a:t>в заседании  Научного совета по техническим </a:t>
            </a:r>
            <a:r>
              <a:rPr lang="ru-RU" dirty="0" smtClean="0"/>
              <a:t>наукам 48 человек.</a:t>
            </a:r>
          </a:p>
          <a:p>
            <a:pPr algn="just"/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/>
              <a:t>ведущие университеты </a:t>
            </a:r>
            <a:r>
              <a:rPr lang="ru-RU" dirty="0"/>
              <a:t>П</a:t>
            </a:r>
            <a:r>
              <a:rPr lang="ru-RU" dirty="0" smtClean="0"/>
              <a:t>роекта «5-100»:  13 чел. из 3-х ВУЗов (НИЯУ МИФИ, </a:t>
            </a:r>
            <a:r>
              <a:rPr lang="ru-RU" dirty="0" err="1" smtClean="0"/>
              <a:t>МИСиС</a:t>
            </a:r>
            <a:r>
              <a:rPr lang="ru-RU" dirty="0" smtClean="0"/>
              <a:t>, ТПУ)</a:t>
            </a:r>
          </a:p>
          <a:p>
            <a:pPr algn="just"/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/>
              <a:t>национальные исследовательские университеты: 15 чел. из 5 ВУЗов (НИЯУ МИФИ, </a:t>
            </a:r>
            <a:r>
              <a:rPr lang="ru-RU" dirty="0" err="1" smtClean="0"/>
              <a:t>МИСиС</a:t>
            </a:r>
            <a:r>
              <a:rPr lang="ru-RU" dirty="0" smtClean="0"/>
              <a:t>, ТПУ, МЭИ, Иркутский национальный исследовательский университет)</a:t>
            </a:r>
          </a:p>
          <a:p>
            <a:pPr algn="just"/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/>
              <a:t>опорные вузы:  7 человек из 5 ВУЗов (Вятский гос. университет</a:t>
            </a:r>
            <a:r>
              <a:rPr lang="ru-RU" dirty="0"/>
              <a:t>, </a:t>
            </a:r>
            <a:r>
              <a:rPr lang="ru-RU" dirty="0" smtClean="0"/>
              <a:t>Ярославский гос. университет им</a:t>
            </a:r>
            <a:r>
              <a:rPr lang="ru-RU" dirty="0"/>
              <a:t>. П. Г. Демидова, </a:t>
            </a:r>
            <a:r>
              <a:rPr lang="ru-RU" dirty="0" smtClean="0"/>
              <a:t>Владимирский гос. университет им. А.Г. и Н.Г. Столетовых, Омский государственный технический университет, Новгородский государственный университет имени Ярослава Мудрого, Псковский гос. университет) </a:t>
            </a:r>
          </a:p>
          <a:p>
            <a:pPr algn="just"/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/>
              <a:t>ф</a:t>
            </a:r>
            <a:r>
              <a:rPr lang="ru-RU" dirty="0" smtClean="0"/>
              <a:t>едеральные университеты: 1 человек (Южный федеральный университет)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5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 smtClean="0"/>
              <a:t>1</a:t>
            </a:r>
            <a:r>
              <a:rPr lang="ru-RU" sz="2000" dirty="0"/>
              <a:t>. О</a:t>
            </a:r>
            <a:r>
              <a:rPr lang="ru-RU" sz="2000" dirty="0" smtClean="0"/>
              <a:t>сновные задачи </a:t>
            </a:r>
            <a:r>
              <a:rPr lang="ru-RU" sz="2000" dirty="0"/>
              <a:t>Научного совета по техническим наукам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401" y="1475416"/>
            <a:ext cx="84835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500" dirty="0" smtClean="0"/>
          </a:p>
          <a:p>
            <a:pPr algn="just">
              <a:tabLst>
                <a:tab pos="355600" algn="l"/>
              </a:tabLst>
            </a:pPr>
            <a:endParaRPr lang="ru-RU" sz="15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О</a:t>
            </a:r>
            <a:r>
              <a:rPr lang="ru-RU" dirty="0" smtClean="0"/>
              <a:t>ценка </a:t>
            </a:r>
            <a:r>
              <a:rPr lang="ru-RU" dirty="0"/>
              <a:t>уровня развития и состояния российских  технических  наук и образования, международных тенденций развития технических наук и образования;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Разработка </a:t>
            </a:r>
            <a:r>
              <a:rPr lang="ru-RU" dirty="0"/>
              <a:t>законопроектов, проектов федеральных целевых программ в части, касающейся российских технических наук и образования, а также </a:t>
            </a:r>
            <a:r>
              <a:rPr lang="ru-RU" dirty="0" smtClean="0"/>
              <a:t>совершенствование </a:t>
            </a:r>
            <a:r>
              <a:rPr lang="ru-RU" dirty="0"/>
              <a:t>правового регулирования науки и образования в Российской Федерации, разработки федеральных государственных образовательных стандартов</a:t>
            </a:r>
            <a:r>
              <a:rPr lang="ru-RU" dirty="0" smtClean="0"/>
              <a:t>;</a:t>
            </a:r>
          </a:p>
          <a:p>
            <a:r>
              <a:rPr lang="ru-RU" dirty="0"/>
              <a:t>3. П</a:t>
            </a:r>
            <a:r>
              <a:rPr lang="ru-RU" dirty="0" smtClean="0"/>
              <a:t>одготовка </a:t>
            </a:r>
            <a:r>
              <a:rPr lang="ru-RU" dirty="0"/>
              <a:t>предложений по совершенствованию системы аттестации научных и научно-педагогических работников в области технических наук и по переподготовке и повышению квалификации научных кадров в области технических наук;</a:t>
            </a:r>
          </a:p>
          <a:p>
            <a:r>
              <a:rPr lang="ru-RU" dirty="0" smtClean="0"/>
              <a:t>4</a:t>
            </a:r>
            <a:r>
              <a:rPr lang="ru-RU" dirty="0"/>
              <a:t>. Р</a:t>
            </a:r>
            <a:r>
              <a:rPr lang="ru-RU" dirty="0" smtClean="0"/>
              <a:t>азработка </a:t>
            </a:r>
            <a:r>
              <a:rPr lang="ru-RU" dirty="0"/>
              <a:t>предложений в сфере профессионально-общественной аккредитации и сертификации основных профессиональных образовательных программ по техническим наукам, дополнительных профессиональных программ по техническим наукам;</a:t>
            </a:r>
          </a:p>
          <a:p>
            <a:r>
              <a:rPr lang="ru-RU" dirty="0"/>
              <a:t>5. Р</a:t>
            </a:r>
            <a:r>
              <a:rPr lang="ru-RU" dirty="0" smtClean="0"/>
              <a:t>азработка </a:t>
            </a:r>
            <a:r>
              <a:rPr lang="ru-RU" dirty="0"/>
              <a:t>предложений по </a:t>
            </a:r>
            <a:r>
              <a:rPr lang="ru-RU" dirty="0" smtClean="0"/>
              <a:t>аккредитации </a:t>
            </a:r>
            <a:r>
              <a:rPr lang="ru-RU" dirty="0"/>
              <a:t>научных периодических изданий по техническим  наукам и их  </a:t>
            </a:r>
            <a:r>
              <a:rPr lang="ru-RU" dirty="0" err="1" smtClean="0"/>
              <a:t>рейтингование</a:t>
            </a:r>
            <a:r>
              <a:rPr lang="ru-RU" dirty="0" smtClean="0"/>
              <a:t>, </a:t>
            </a:r>
            <a:r>
              <a:rPr lang="ru-RU" dirty="0" err="1" smtClean="0"/>
              <a:t>рэнкингование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6. Разработка </a:t>
            </a:r>
            <a:r>
              <a:rPr lang="ru-RU" dirty="0"/>
              <a:t>предложений по оценке качества учебных изданий и присвоению грифов РПС.</a:t>
            </a:r>
          </a:p>
          <a:p>
            <a:r>
              <a:rPr lang="ru-RU" dirty="0" smtClean="0"/>
              <a:t>7. Содействие изданию «Профессорского журнала </a:t>
            </a:r>
            <a:r>
              <a:rPr lang="ru-RU" dirty="0"/>
              <a:t>«Серия:  Технические  науки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5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Проект решения по вопросу 1.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231739"/>
            <a:ext cx="84835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 smtClean="0"/>
              <a:t>Принять к сведению информацию </a:t>
            </a:r>
            <a:r>
              <a:rPr lang="ru-RU" sz="2000" dirty="0"/>
              <a:t>о </a:t>
            </a:r>
            <a:r>
              <a:rPr lang="ru-RU" sz="2000" dirty="0" smtClean="0"/>
              <a:t>составе и </a:t>
            </a:r>
            <a:r>
              <a:rPr lang="ru-RU" sz="2000" dirty="0"/>
              <a:t>основных задачах Научного совета по техническим </a:t>
            </a:r>
            <a:r>
              <a:rPr lang="ru-RU" sz="2000" dirty="0" smtClean="0"/>
              <a:t>наукам.</a:t>
            </a:r>
          </a:p>
          <a:p>
            <a:pPr algn="just">
              <a:tabLst>
                <a:tab pos="355600" algn="l"/>
              </a:tabLst>
            </a:pPr>
            <a:r>
              <a:rPr lang="ru-RU" sz="2000" dirty="0" smtClean="0"/>
              <a:t>При наличии дополнительных предложений по направлениям </a:t>
            </a:r>
            <a:r>
              <a:rPr lang="ru-RU" sz="2000" dirty="0"/>
              <a:t>деятельности    Научного совета по техническим </a:t>
            </a:r>
            <a:r>
              <a:rPr lang="ru-RU" sz="2000" dirty="0" smtClean="0"/>
              <a:t>наукам представить предложения в срок до 13.04.2018.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8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/>
              <a:t>2</a:t>
            </a:r>
            <a:r>
              <a:rPr lang="ru-RU" sz="2000" dirty="0" smtClean="0"/>
              <a:t>. </a:t>
            </a:r>
            <a:r>
              <a:rPr lang="ru-RU" sz="2000" dirty="0"/>
              <a:t>О </a:t>
            </a:r>
            <a:r>
              <a:rPr lang="ru-RU" sz="2000" dirty="0" smtClean="0"/>
              <a:t>номинациях </a:t>
            </a:r>
            <a:r>
              <a:rPr lang="ru-RU" sz="2000" dirty="0"/>
              <a:t>на премию «Профессор года</a:t>
            </a:r>
            <a:r>
              <a:rPr lang="ru-RU" sz="2000" dirty="0" smtClean="0"/>
              <a:t>» в области технических наук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162959"/>
              </p:ext>
            </p:extLst>
          </p:nvPr>
        </p:nvGraphicFramePr>
        <p:xfrm>
          <a:off x="237064" y="1193800"/>
          <a:ext cx="8661402" cy="501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30701"/>
                <a:gridCol w="4330701"/>
              </a:tblGrid>
              <a:tr h="812800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Координационный совет по области образования "Инженерное дело, технологии и технические науки« (УМО, 23 шт.)</a:t>
                      </a:r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СПЕЦИАЛЬНОСТИ ПО ТЕХНИЧЕСКИМ НАУКАМ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05.00.00 ТЕХНИЧЕСКИЕ НАУКИ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Раздел включает 175 научных специальностей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29.00.00 Технологии легкой промышленности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28.00.00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</a:rPr>
                        <a:t>Нанотехнологии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</a:rPr>
                        <a:t>наноматериалы</a:t>
                      </a:r>
                      <a:endParaRPr lang="ru-RU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27.00.00 Управление в технических системах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26.00.00 Техника и технологии кораблестроения и водного транспорта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25.00.00 Аэронавигация и эксплуатация авиационной и ракетно-космической техники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24.00.00 Авиационная и ракетно-космическая техника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23.00.00 Техника и технологии наземного транспорта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22.00.00 Технологии материалов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21.00.00 Прикладная геология, горное дело, нефтегазовое дело и геодезия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20.00.00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</a:rPr>
                        <a:t>Техносферная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безопасность и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</a:rPr>
                        <a:t>природообустройство</a:t>
                      </a:r>
                      <a:endParaRPr lang="ru-RU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19.00.00 Промышленная экология и биотехнологии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18.00.00 Химические технологии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17.00.00 Оружие и системы вооружения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16.00.00 Физико-технические науки и технологии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15.00.00 Машиностроение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14.00.00 Ядерная энергетика и технологии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13.00.00 Электро- и теплоэнергетика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12.00.00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</a:rPr>
                        <a:t>Фотоника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, приборостроение, оптические и биотехнические системы и технологии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11.00.00 Электроника, радиотехника и системы связи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10.00.00 Информационная безопасность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09.00.00 Информатика и вычислительная техника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08.00.00 Техника и технологии строительства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07.00.00 Архитектура</a:t>
                      </a:r>
                      <a:endParaRPr lang="ru-RU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Группы научных специальностей (22 шт.):</a:t>
                      </a:r>
                    </a:p>
                    <a:p>
                      <a:r>
                        <a:rPr lang="ru-RU" sz="1000" dirty="0" smtClean="0"/>
                        <a:t>05.01.00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Инженерная геометрия и компьютерная графика</a:t>
                      </a:r>
                    </a:p>
                    <a:p>
                      <a:r>
                        <a:rPr lang="ru-RU" sz="1000" dirty="0" smtClean="0"/>
                        <a:t>05.02.00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Машиностроение и машиноведение</a:t>
                      </a:r>
                    </a:p>
                    <a:p>
                      <a:r>
                        <a:rPr lang="ru-RU" sz="1000" dirty="0" smtClean="0"/>
                        <a:t>05.04.00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Энергетическое, металлургическое и химическое машиностроение</a:t>
                      </a:r>
                    </a:p>
                    <a:p>
                      <a:r>
                        <a:rPr lang="ru-RU" sz="1000" dirty="0" smtClean="0"/>
                        <a:t>05.05.00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Транспортное, горное и строительное машиностроение</a:t>
                      </a:r>
                    </a:p>
                    <a:p>
                      <a:r>
                        <a:rPr lang="ru-RU" sz="1000" dirty="0" smtClean="0"/>
                        <a:t>05.07.00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Авиационная и ракетно-космическая техника</a:t>
                      </a:r>
                    </a:p>
                    <a:p>
                      <a:r>
                        <a:rPr lang="ru-RU" sz="1000" dirty="0" smtClean="0"/>
                        <a:t>05.08.00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Кораблестроение</a:t>
                      </a:r>
                    </a:p>
                    <a:p>
                      <a:r>
                        <a:rPr lang="ru-RU" sz="1000" dirty="0" smtClean="0"/>
                        <a:t>05.09.00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Электротехника</a:t>
                      </a:r>
                    </a:p>
                    <a:p>
                      <a:r>
                        <a:rPr lang="ru-RU" sz="1000" dirty="0" smtClean="0"/>
                        <a:t>05.11.00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Приборостроение, метрология и информационно-измерительные приборы и системы</a:t>
                      </a:r>
                    </a:p>
                    <a:p>
                      <a:r>
                        <a:rPr lang="ru-RU" sz="1000" dirty="0" smtClean="0"/>
                        <a:t>05.12.00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Радиотехника и связь</a:t>
                      </a:r>
                    </a:p>
                    <a:p>
                      <a:r>
                        <a:rPr lang="ru-RU" sz="1000" dirty="0" smtClean="0"/>
                        <a:t>05.13.00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Информатика, вычислительная техника и управление</a:t>
                      </a:r>
                    </a:p>
                    <a:p>
                      <a:r>
                        <a:rPr lang="ru-RU" sz="1000" dirty="0" smtClean="0"/>
                        <a:t>05.14.00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Энергетика</a:t>
                      </a:r>
                    </a:p>
                    <a:p>
                      <a:r>
                        <a:rPr lang="ru-RU" sz="1000" dirty="0" smtClean="0"/>
                        <a:t>05.16.00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Металлургия и материаловедение</a:t>
                      </a:r>
                    </a:p>
                    <a:p>
                      <a:r>
                        <a:rPr lang="ru-RU" sz="1000" dirty="0" smtClean="0"/>
                        <a:t>05.17.00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Химическая технология</a:t>
                      </a:r>
                    </a:p>
                    <a:p>
                      <a:r>
                        <a:rPr lang="ru-RU" sz="1000" dirty="0" smtClean="0"/>
                        <a:t>05.18.00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Технология продовольственных продуктов</a:t>
                      </a:r>
                    </a:p>
                    <a:p>
                      <a:r>
                        <a:rPr lang="ru-RU" sz="1000" dirty="0" smtClean="0"/>
                        <a:t>05.19.00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Технология материалов и изделий текстильной и легкой промышленности</a:t>
                      </a:r>
                    </a:p>
                    <a:p>
                      <a:r>
                        <a:rPr lang="ru-RU" sz="1000" dirty="0" smtClean="0"/>
                        <a:t>05.20.00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Процессы и машины </a:t>
                      </a:r>
                      <a:r>
                        <a:rPr lang="ru-RU" sz="1000" dirty="0" err="1" smtClean="0"/>
                        <a:t>агроинженерных</a:t>
                      </a:r>
                      <a:r>
                        <a:rPr lang="ru-RU" sz="1000" dirty="0" smtClean="0"/>
                        <a:t> систем</a:t>
                      </a:r>
                    </a:p>
                    <a:p>
                      <a:r>
                        <a:rPr lang="ru-RU" sz="1000" dirty="0" smtClean="0"/>
                        <a:t>05.21.00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Технология, машины и оборудование лесозаготовок, лесного хозяйства, деревопереработки и химической переработки биомассы дерева</a:t>
                      </a:r>
                    </a:p>
                    <a:p>
                      <a:r>
                        <a:rPr lang="ru-RU" sz="1000" dirty="0" smtClean="0"/>
                        <a:t>05.22.00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Транспорт</a:t>
                      </a:r>
                    </a:p>
                    <a:p>
                      <a:r>
                        <a:rPr lang="ru-RU" sz="1000" dirty="0" smtClean="0"/>
                        <a:t>05.23.00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Строительство и архитектура</a:t>
                      </a:r>
                    </a:p>
                    <a:p>
                      <a:r>
                        <a:rPr lang="ru-RU" sz="1000" dirty="0" smtClean="0"/>
                        <a:t>05.25.00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Документальная информация</a:t>
                      </a:r>
                    </a:p>
                    <a:p>
                      <a:r>
                        <a:rPr lang="ru-RU" sz="1000" dirty="0" smtClean="0"/>
                        <a:t>05.26.00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Безопасность деятельности человека</a:t>
                      </a:r>
                    </a:p>
                    <a:p>
                      <a:r>
                        <a:rPr lang="ru-RU" sz="1000" dirty="0" smtClean="0"/>
                        <a:t>05.27.00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Электроника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Проект решения по вопросу 2.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4133" y="1405468"/>
            <a:ext cx="805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dirty="0" smtClean="0"/>
              <a:t>Членам Научного </a:t>
            </a:r>
            <a:r>
              <a:rPr lang="ru-RU" dirty="0"/>
              <a:t>совета по техническим </a:t>
            </a:r>
            <a:r>
              <a:rPr lang="ru-RU" dirty="0" smtClean="0"/>
              <a:t>наукам в срок до </a:t>
            </a:r>
            <a:r>
              <a:rPr lang="en-US" dirty="0" smtClean="0"/>
              <a:t>25</a:t>
            </a:r>
            <a:r>
              <a:rPr lang="ru-RU" dirty="0" smtClean="0"/>
              <a:t>.04.2018 представить </a:t>
            </a:r>
            <a:r>
              <a:rPr lang="ru-RU" dirty="0"/>
              <a:t>предложения </a:t>
            </a:r>
            <a:r>
              <a:rPr lang="ru-RU" dirty="0" smtClean="0"/>
              <a:t>по номинациях </a:t>
            </a:r>
            <a:r>
              <a:rPr lang="ru-RU" dirty="0"/>
              <a:t>на премию «Профессор года» </a:t>
            </a:r>
            <a:r>
              <a:rPr lang="ru-RU" dirty="0" smtClean="0"/>
              <a:t>в области технических наук.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2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3.</a:t>
            </a:r>
            <a:r>
              <a:rPr lang="ru-RU" sz="1400" dirty="0"/>
              <a:t> </a:t>
            </a:r>
            <a:r>
              <a:rPr lang="ru-RU" sz="1400" dirty="0" smtClean="0"/>
              <a:t>О </a:t>
            </a:r>
            <a:r>
              <a:rPr lang="ru-RU" sz="1400" dirty="0"/>
              <a:t>формировании органов управления Научного совета по техническим наукам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9733" y="4749800"/>
            <a:ext cx="5537200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Научный совет </a:t>
            </a:r>
            <a:r>
              <a:rPr lang="ru-RU" dirty="0"/>
              <a:t>по техническим наукам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185334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200401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698999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1000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1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79133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2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06334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…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29732" y="1269998"/>
            <a:ext cx="4995333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Президиум Научного совета </a:t>
            </a:r>
            <a:r>
              <a:rPr lang="ru-RU" dirty="0"/>
              <a:t>по техническим наукам </a:t>
            </a:r>
          </a:p>
        </p:txBody>
      </p:sp>
      <p:cxnSp>
        <p:nvCxnSpPr>
          <p:cNvPr id="17" name="Прямая со стрелкой 16"/>
          <p:cNvCxnSpPr>
            <a:stCxn id="12" idx="0"/>
          </p:cNvCxnSpPr>
          <p:nvPr/>
        </p:nvCxnSpPr>
        <p:spPr>
          <a:xfrm flipV="1">
            <a:off x="1168400" y="2565399"/>
            <a:ext cx="1998133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200400" y="2565399"/>
            <a:ext cx="1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3437467" y="2565399"/>
            <a:ext cx="1337734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3"/>
            <a:endCxn id="31" idx="2"/>
          </p:cNvCxnSpPr>
          <p:nvPr/>
        </p:nvCxnSpPr>
        <p:spPr>
          <a:xfrm flipV="1">
            <a:off x="6366933" y="3894667"/>
            <a:ext cx="1274234" cy="111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460067" y="3217333"/>
            <a:ext cx="2362200" cy="67733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Редакционная коллегия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stCxn id="31" idx="0"/>
          </p:cNvCxnSpPr>
          <p:nvPr/>
        </p:nvCxnSpPr>
        <p:spPr>
          <a:xfrm flipH="1" flipV="1">
            <a:off x="4773083" y="2209799"/>
            <a:ext cx="2868084" cy="1007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676400" y="2032000"/>
            <a:ext cx="3098801" cy="533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секретарь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совета</a:t>
            </a:r>
            <a:endParaRPr lang="ru-RU" sz="1400" dirty="0"/>
          </a:p>
        </p:txBody>
      </p:sp>
      <p:sp>
        <p:nvSpPr>
          <p:cNvPr id="38" name="Стрелка вниз 37"/>
          <p:cNvSpPr/>
          <p:nvPr/>
        </p:nvSpPr>
        <p:spPr>
          <a:xfrm rot="10800000">
            <a:off x="3052234" y="1862665"/>
            <a:ext cx="228598" cy="118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Перечень рабочих групп 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401" y="1097719"/>
            <a:ext cx="83904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/>
              <a:t>Рабочая группа по оценке уровня развития и состояния российских  технических  наук и образования, международных тенденций развития технических наук и образования, по вопросам разработки законопроектов, проектов федеральных целевых программ в части, касающейся российских технических наук и образования, а также по совершенствованию правового регулирования науки и образования в Российской Федерации, разработки федеральных государственных образовательных стандартов;</a:t>
            </a:r>
            <a:endParaRPr lang="en-US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Рабочая группа по подготовке предложений по совершенствованию системы аттестации научных и научно-педагогических работников в области технических наук и по переподготовке и повышению квалификации научных кадров в области технических наук;</a:t>
            </a:r>
            <a:endParaRPr lang="en-US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Рабочая группа по разработке предложений в сфере профессионально-общественной аккредитации и сертификации основных профессиональных образовательных программ по техническим наукам, дополнительных профессиональных программ по техническим наукам;</a:t>
            </a:r>
            <a:endParaRPr lang="en-US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r>
              <a:rPr lang="ru-RU" sz="1600" dirty="0" smtClean="0"/>
              <a:t>- Рабочая группа по разработке предложений по аккредитации научных периодических изданий по техническим наукам и их </a:t>
            </a:r>
            <a:r>
              <a:rPr lang="ru-RU" sz="1600" dirty="0" err="1" smtClean="0"/>
              <a:t>рейтингованию</a:t>
            </a:r>
            <a:r>
              <a:rPr lang="ru-RU" sz="1600" dirty="0" smtClean="0"/>
              <a:t>, </a:t>
            </a:r>
            <a:r>
              <a:rPr lang="ru-RU" sz="1600" dirty="0" err="1" smtClean="0"/>
              <a:t>рэнкингованию</a:t>
            </a:r>
            <a:r>
              <a:rPr lang="ru-RU" sz="1600" dirty="0" smtClean="0"/>
              <a:t>, а также по разработке предложений по оценке качества учебных изданий и присвоению грифов РПС.</a:t>
            </a:r>
          </a:p>
        </p:txBody>
      </p:sp>
    </p:spTree>
    <p:extLst>
      <p:ext uri="{BB962C8B-B14F-4D97-AF65-F5344CB8AC3E}">
        <p14:creationId xmlns:p14="http://schemas.microsoft.com/office/powerpoint/2010/main" val="1950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aU51iVLUaAGaYrPq6t2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XMN0TIg0e_MoX2SpOvo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P4kkwrH0OsFbGxnWUf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3scI.KReUqIW32g1SQG0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f0asnAJg0.C7TILX0.D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34kj_1Id0W7AyEDEHopOA"/>
</p:tagLst>
</file>

<file path=ppt/theme/theme1.xml><?xml version="1.0" encoding="utf-8"?>
<a:theme xmlns:a="http://schemas.openxmlformats.org/drawingml/2006/main" name="3_Основная тема Докладов Ректо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4749</TotalTime>
  <Words>1115</Words>
  <Application>Microsoft Office PowerPoint</Application>
  <PresentationFormat>Экран (4:3)</PresentationFormat>
  <Paragraphs>151</Paragraphs>
  <Slides>12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3_Основная тема Докладов Ректора</vt:lpstr>
      <vt:lpstr>Точечный рисунок</vt:lpstr>
      <vt:lpstr>Заседание  Научного совета по техническим наукам Российского профессорского собрания</vt:lpstr>
      <vt:lpstr>Повестка заседания</vt:lpstr>
      <vt:lpstr>1. Состав Научного совета по техническим наукам</vt:lpstr>
      <vt:lpstr>1. Основные задачи Научного совета по техническим наукам</vt:lpstr>
      <vt:lpstr>Проект решения по вопросу 1.</vt:lpstr>
      <vt:lpstr>2. О номинациях на премию «Профессор года» в области технических наук</vt:lpstr>
      <vt:lpstr>Проект решения по вопросу 2.</vt:lpstr>
      <vt:lpstr>3. О формировании органов управления Научного совета по техническим наукам </vt:lpstr>
      <vt:lpstr>3. Перечень рабочих групп </vt:lpstr>
      <vt:lpstr>3. Редакционной коллегии журнала Российского профессорского собрания «Профессорский журнал «Серия: Технические  науки»</vt:lpstr>
      <vt:lpstr>Проект решения по вопросу 3.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встрече с Министром</dc:title>
  <dc:creator>Andrey Cherkasskij</dc:creator>
  <cp:lastModifiedBy>Mine</cp:lastModifiedBy>
  <cp:revision>531</cp:revision>
  <cp:lastPrinted>2018-02-09T11:31:23Z</cp:lastPrinted>
  <dcterms:created xsi:type="dcterms:W3CDTF">2017-01-17T09:26:32Z</dcterms:created>
  <dcterms:modified xsi:type="dcterms:W3CDTF">2018-04-04T15:54:27Z</dcterms:modified>
</cp:coreProperties>
</file>