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5" r:id="rId1"/>
  </p:sldMasterIdLst>
  <p:notesMasterIdLst>
    <p:notesMasterId r:id="rId10"/>
  </p:notesMasterIdLst>
  <p:sldIdLst>
    <p:sldId id="256" r:id="rId2"/>
    <p:sldId id="263" r:id="rId3"/>
    <p:sldId id="270" r:id="rId4"/>
    <p:sldId id="266" r:id="rId5"/>
    <p:sldId id="269" r:id="rId6"/>
    <p:sldId id="271" r:id="rId7"/>
    <p:sldId id="268" r:id="rId8"/>
    <p:sldId id="272" r:id="rId9"/>
  </p:sldIdLst>
  <p:sldSz cx="24384000" cy="13716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CCCC"/>
          </a:solidFill>
        </a:fill>
      </a:tcStyle>
    </a:wholeTbl>
    <a:band2H>
      <a:tcTxStyle/>
      <a:tcStyle>
        <a:tcBdr/>
        <a:fill>
          <a:solidFill>
            <a:srgbClr val="F3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59" autoAdjust="0"/>
  </p:normalViewPr>
  <p:slideViewPr>
    <p:cSldViewPr snapToGrid="0" snapToObjects="1">
      <p:cViewPr>
        <p:scale>
          <a:sx n="40" d="100"/>
          <a:sy n="40" d="100"/>
        </p:scale>
        <p:origin x="-942" y="-234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B8DB48-9C62-4025-8490-BF2FC102224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0E759DB-F5D1-47B3-93FE-144DA65C4B0E}">
      <dgm:prSet phldrT="[Текст]"/>
      <dgm:spPr/>
      <dgm:t>
        <a:bodyPr/>
        <a:lstStyle/>
        <a:p>
          <a:r>
            <a:rPr lang="ru-RU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эффективности деятельности образовательных организаций </a:t>
          </a:r>
          <a:br>
            <a:rPr lang="ru-RU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(по уровням образования по укрупненным группам профессий, специальностей и направлений подготовки)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1E936E-02DA-4B19-96A3-0C2E8B3F61AA}" type="parTrans" cxnId="{AF58EDB5-09F5-4730-9DEC-1C946876D169}">
      <dgm:prSet/>
      <dgm:spPr/>
      <dgm:t>
        <a:bodyPr/>
        <a:lstStyle/>
        <a:p>
          <a:endParaRPr lang="ru-RU"/>
        </a:p>
      </dgm:t>
    </dgm:pt>
    <dgm:pt modelId="{FABC437E-FAE5-4FB9-8B95-1A9A286278BA}" type="sibTrans" cxnId="{AF58EDB5-09F5-4730-9DEC-1C946876D169}">
      <dgm:prSet/>
      <dgm:spPr/>
      <dgm:t>
        <a:bodyPr/>
        <a:lstStyle/>
        <a:p>
          <a:endParaRPr lang="ru-RU"/>
        </a:p>
      </dgm:t>
    </dgm:pt>
    <dgm:pt modelId="{AF8D4E10-E1D2-440B-BD68-B09D12C97AAD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В пределах всех укрупненных групп профессий, специальностей и направлений подготовки выполнены все показатели</a:t>
          </a:r>
          <a:endParaRPr lang="ru-RU" dirty="0"/>
        </a:p>
      </dgm:t>
    </dgm:pt>
    <dgm:pt modelId="{5258BDDB-6047-499D-AF7E-5F237F9F5184}" type="parTrans" cxnId="{96C35B32-59CB-451E-AF94-87E98A9F67F2}">
      <dgm:prSet/>
      <dgm:spPr>
        <a:ln>
          <a:headEnd type="none"/>
          <a:tailEnd type="stealth"/>
        </a:ln>
      </dgm:spPr>
      <dgm:t>
        <a:bodyPr/>
        <a:lstStyle/>
        <a:p>
          <a:endParaRPr lang="ru-RU"/>
        </a:p>
      </dgm:t>
    </dgm:pt>
    <dgm:pt modelId="{E4CAAC03-132C-41FF-B3A9-574C2FC1FE29}" type="sibTrans" cxnId="{96C35B32-59CB-451E-AF94-87E98A9F67F2}">
      <dgm:prSet/>
      <dgm:spPr/>
      <dgm:t>
        <a:bodyPr/>
        <a:lstStyle/>
        <a:p>
          <a:endParaRPr lang="ru-RU"/>
        </a:p>
      </dgm:t>
    </dgm:pt>
    <dgm:pt modelId="{E514414C-B274-428A-8BF4-A0FCE392C21D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В пределах укрупненной группы профессий, специальностей и направлений подготовки выполнено установленное число показателей</a:t>
          </a:r>
          <a:endParaRPr lang="ru-RU" dirty="0"/>
        </a:p>
      </dgm:t>
    </dgm:pt>
    <dgm:pt modelId="{41EA7ABF-1524-4DF8-AE77-F5EAB09C0A5B}" type="parTrans" cxnId="{9AEBD998-8B76-421A-9F5F-4C36FDEC6A9B}">
      <dgm:prSet/>
      <dgm:spPr>
        <a:ln>
          <a:tailEnd type="stealth"/>
        </a:ln>
      </dgm:spPr>
      <dgm:t>
        <a:bodyPr/>
        <a:lstStyle/>
        <a:p>
          <a:endParaRPr lang="ru-RU"/>
        </a:p>
      </dgm:t>
    </dgm:pt>
    <dgm:pt modelId="{503C9030-598E-46D4-A47E-3A5EED24E23B}" type="sibTrans" cxnId="{9AEBD998-8B76-421A-9F5F-4C36FDEC6A9B}">
      <dgm:prSet/>
      <dgm:spPr/>
      <dgm:t>
        <a:bodyPr/>
        <a:lstStyle/>
        <a:p>
          <a:endParaRPr lang="ru-RU"/>
        </a:p>
      </dgm:t>
    </dgm:pt>
    <dgm:pt modelId="{C311ACD3-1177-4FBF-835D-0F516B4B52E3}">
      <dgm:prSet phldrT="[Текст]"/>
      <dgm:spPr>
        <a:solidFill>
          <a:srgbClr val="C00000"/>
        </a:solidFill>
      </dgm:spPr>
      <dgm:t>
        <a:bodyPr/>
        <a:lstStyle/>
        <a:p>
          <a:r>
            <a:rPr lang="ru-RU" dirty="0" smtClean="0"/>
            <a:t>В пределах укрупненной группы профессий, специальностей и направлений подготовки выполнено менее установленного числа показателей</a:t>
          </a:r>
          <a:endParaRPr lang="ru-RU" dirty="0"/>
        </a:p>
      </dgm:t>
    </dgm:pt>
    <dgm:pt modelId="{FF9FBE96-FBEC-468F-B856-C901D3167C9B}" type="parTrans" cxnId="{C2BD258E-FADA-4C0D-B94D-9DC69D5343C0}">
      <dgm:prSet/>
      <dgm:spPr>
        <a:ln>
          <a:tailEnd type="stealth"/>
        </a:ln>
      </dgm:spPr>
      <dgm:t>
        <a:bodyPr/>
        <a:lstStyle/>
        <a:p>
          <a:endParaRPr lang="ru-RU"/>
        </a:p>
      </dgm:t>
    </dgm:pt>
    <dgm:pt modelId="{160D4AC6-0EBC-4D03-9B8D-87CF9F680FFB}" type="sibTrans" cxnId="{C2BD258E-FADA-4C0D-B94D-9DC69D5343C0}">
      <dgm:prSet/>
      <dgm:spPr/>
      <dgm:t>
        <a:bodyPr/>
        <a:lstStyle/>
        <a:p>
          <a:endParaRPr lang="ru-RU"/>
        </a:p>
      </dgm:t>
    </dgm:pt>
    <dgm:pt modelId="{ECD8C4C1-A20B-4D65-8BCA-A92BB4792596}" type="pres">
      <dgm:prSet presAssocID="{0DB8DB48-9C62-4025-8490-BF2FC102224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4B9E35-F8D6-477E-95A3-7341622019B5}" type="pres">
      <dgm:prSet presAssocID="{A0E759DB-F5D1-47B3-93FE-144DA65C4B0E}" presName="root1" presStyleCnt="0"/>
      <dgm:spPr/>
    </dgm:pt>
    <dgm:pt modelId="{D2AC9491-5839-460A-BB6E-5227E96C8336}" type="pres">
      <dgm:prSet presAssocID="{A0E759DB-F5D1-47B3-93FE-144DA65C4B0E}" presName="LevelOneTextNode" presStyleLbl="node0" presStyleIdx="0" presStyleCnt="1" custLinFactX="-110017" custLinFactNeighborX="-200000" custLinFactNeighborY="-9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412721-4F5C-4682-A996-4381B3CFD492}" type="pres">
      <dgm:prSet presAssocID="{A0E759DB-F5D1-47B3-93FE-144DA65C4B0E}" presName="level2hierChild" presStyleCnt="0"/>
      <dgm:spPr/>
    </dgm:pt>
    <dgm:pt modelId="{E9EA1F64-9345-4EE7-AB49-77FFA91CAF3A}" type="pres">
      <dgm:prSet presAssocID="{5258BDDB-6047-499D-AF7E-5F237F9F5184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260122E8-1E99-4654-AB1D-BA87DDD05082}" type="pres">
      <dgm:prSet presAssocID="{5258BDDB-6047-499D-AF7E-5F237F9F5184}" presName="connTx" presStyleLbl="parChTrans1D2" presStyleIdx="0" presStyleCnt="3"/>
      <dgm:spPr/>
      <dgm:t>
        <a:bodyPr/>
        <a:lstStyle/>
        <a:p>
          <a:endParaRPr lang="ru-RU"/>
        </a:p>
      </dgm:t>
    </dgm:pt>
    <dgm:pt modelId="{DEA6533C-745A-4CF4-A7C0-BE18E8396382}" type="pres">
      <dgm:prSet presAssocID="{AF8D4E10-E1D2-440B-BD68-B09D12C97AAD}" presName="root2" presStyleCnt="0"/>
      <dgm:spPr/>
    </dgm:pt>
    <dgm:pt modelId="{ECAC03EE-972C-4EA8-846E-BEF0F303460B}" type="pres">
      <dgm:prSet presAssocID="{AF8D4E10-E1D2-440B-BD68-B09D12C97AAD}" presName="LevelTwoTextNode" presStyleLbl="node2" presStyleIdx="0" presStyleCnt="3" custScaleY="125357" custLinFactNeighborX="-891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C55CEE-E334-4FA2-8C43-E223BF79C187}" type="pres">
      <dgm:prSet presAssocID="{AF8D4E10-E1D2-440B-BD68-B09D12C97AAD}" presName="level3hierChild" presStyleCnt="0"/>
      <dgm:spPr/>
    </dgm:pt>
    <dgm:pt modelId="{D8C1164C-3465-4598-AB50-90C736537458}" type="pres">
      <dgm:prSet presAssocID="{41EA7ABF-1524-4DF8-AE77-F5EAB09C0A5B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4517A966-C84B-43B9-89CC-4507BEC1E863}" type="pres">
      <dgm:prSet presAssocID="{41EA7ABF-1524-4DF8-AE77-F5EAB09C0A5B}" presName="connTx" presStyleLbl="parChTrans1D2" presStyleIdx="1" presStyleCnt="3"/>
      <dgm:spPr/>
      <dgm:t>
        <a:bodyPr/>
        <a:lstStyle/>
        <a:p>
          <a:endParaRPr lang="ru-RU"/>
        </a:p>
      </dgm:t>
    </dgm:pt>
    <dgm:pt modelId="{8D4BFB54-ABC5-43F7-8D36-F3F583A0B50C}" type="pres">
      <dgm:prSet presAssocID="{E514414C-B274-428A-8BF4-A0FCE392C21D}" presName="root2" presStyleCnt="0"/>
      <dgm:spPr/>
    </dgm:pt>
    <dgm:pt modelId="{6A616DAD-AED6-4191-ABB7-D25FEC63751E}" type="pres">
      <dgm:prSet presAssocID="{E514414C-B274-428A-8BF4-A0FCE392C21D}" presName="LevelTwoTextNode" presStyleLbl="node2" presStyleIdx="1" presStyleCnt="3" custScaleY="118306" custLinFactNeighborX="-891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FC16A0-E30B-44A1-A5D5-37F8AA883264}" type="pres">
      <dgm:prSet presAssocID="{E514414C-B274-428A-8BF4-A0FCE392C21D}" presName="level3hierChild" presStyleCnt="0"/>
      <dgm:spPr/>
    </dgm:pt>
    <dgm:pt modelId="{FCB4CF26-E70B-46E6-BA9B-5EF81D9C4A35}" type="pres">
      <dgm:prSet presAssocID="{FF9FBE96-FBEC-468F-B856-C901D3167C9B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DCA2D10E-AA00-4980-957F-512F94279245}" type="pres">
      <dgm:prSet presAssocID="{FF9FBE96-FBEC-468F-B856-C901D3167C9B}" presName="connTx" presStyleLbl="parChTrans1D2" presStyleIdx="2" presStyleCnt="3"/>
      <dgm:spPr/>
      <dgm:t>
        <a:bodyPr/>
        <a:lstStyle/>
        <a:p>
          <a:endParaRPr lang="ru-RU"/>
        </a:p>
      </dgm:t>
    </dgm:pt>
    <dgm:pt modelId="{C94A7AA3-B9E4-4719-AF36-91320CD11E0F}" type="pres">
      <dgm:prSet presAssocID="{C311ACD3-1177-4FBF-835D-0F516B4B52E3}" presName="root2" presStyleCnt="0"/>
      <dgm:spPr/>
    </dgm:pt>
    <dgm:pt modelId="{B055108A-FE18-40DF-A0A2-CE7B40F77C93}" type="pres">
      <dgm:prSet presAssocID="{C311ACD3-1177-4FBF-835D-0F516B4B52E3}" presName="LevelTwoTextNode" presStyleLbl="node2" presStyleIdx="2" presStyleCnt="3" custScaleY="123933" custLinFactNeighborX="-891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7EE915-861E-4696-9842-B6CEEBE533AE}" type="pres">
      <dgm:prSet presAssocID="{C311ACD3-1177-4FBF-835D-0F516B4B52E3}" presName="level3hierChild" presStyleCnt="0"/>
      <dgm:spPr/>
    </dgm:pt>
  </dgm:ptLst>
  <dgm:cxnLst>
    <dgm:cxn modelId="{A498A152-0BEE-42D9-B401-08F6EBBDC6B0}" type="presOf" srcId="{5258BDDB-6047-499D-AF7E-5F237F9F5184}" destId="{260122E8-1E99-4654-AB1D-BA87DDD05082}" srcOrd="1" destOrd="0" presId="urn:microsoft.com/office/officeart/2008/layout/HorizontalMultiLevelHierarchy"/>
    <dgm:cxn modelId="{C2BD258E-FADA-4C0D-B94D-9DC69D5343C0}" srcId="{A0E759DB-F5D1-47B3-93FE-144DA65C4B0E}" destId="{C311ACD3-1177-4FBF-835D-0F516B4B52E3}" srcOrd="2" destOrd="0" parTransId="{FF9FBE96-FBEC-468F-B856-C901D3167C9B}" sibTransId="{160D4AC6-0EBC-4D03-9B8D-87CF9F680FFB}"/>
    <dgm:cxn modelId="{874F22BF-3B3A-4520-99CD-F785CBE0749E}" type="presOf" srcId="{41EA7ABF-1524-4DF8-AE77-F5EAB09C0A5B}" destId="{4517A966-C84B-43B9-89CC-4507BEC1E863}" srcOrd="1" destOrd="0" presId="urn:microsoft.com/office/officeart/2008/layout/HorizontalMultiLevelHierarchy"/>
    <dgm:cxn modelId="{96C35B32-59CB-451E-AF94-87E98A9F67F2}" srcId="{A0E759DB-F5D1-47B3-93FE-144DA65C4B0E}" destId="{AF8D4E10-E1D2-440B-BD68-B09D12C97AAD}" srcOrd="0" destOrd="0" parTransId="{5258BDDB-6047-499D-AF7E-5F237F9F5184}" sibTransId="{E4CAAC03-132C-41FF-B3A9-574C2FC1FE29}"/>
    <dgm:cxn modelId="{ED08A562-A6C2-414B-8E7F-CDBF16D2B9EA}" type="presOf" srcId="{FF9FBE96-FBEC-468F-B856-C901D3167C9B}" destId="{DCA2D10E-AA00-4980-957F-512F94279245}" srcOrd="1" destOrd="0" presId="urn:microsoft.com/office/officeart/2008/layout/HorizontalMultiLevelHierarchy"/>
    <dgm:cxn modelId="{5452A176-C2DD-45E0-95CC-63885FE96435}" type="presOf" srcId="{AF8D4E10-E1D2-440B-BD68-B09D12C97AAD}" destId="{ECAC03EE-972C-4EA8-846E-BEF0F303460B}" srcOrd="0" destOrd="0" presId="urn:microsoft.com/office/officeart/2008/layout/HorizontalMultiLevelHierarchy"/>
    <dgm:cxn modelId="{0D82B021-6362-47F9-A9E2-292F5E8F1DBF}" type="presOf" srcId="{A0E759DB-F5D1-47B3-93FE-144DA65C4B0E}" destId="{D2AC9491-5839-460A-BB6E-5227E96C8336}" srcOrd="0" destOrd="0" presId="urn:microsoft.com/office/officeart/2008/layout/HorizontalMultiLevelHierarchy"/>
    <dgm:cxn modelId="{3D41F52A-14A1-427A-B0E8-A0F5579EB6C4}" type="presOf" srcId="{FF9FBE96-FBEC-468F-B856-C901D3167C9B}" destId="{FCB4CF26-E70B-46E6-BA9B-5EF81D9C4A35}" srcOrd="0" destOrd="0" presId="urn:microsoft.com/office/officeart/2008/layout/HorizontalMultiLevelHierarchy"/>
    <dgm:cxn modelId="{59D4B16D-D50C-49B6-B40E-5E1A4407FCA3}" type="presOf" srcId="{41EA7ABF-1524-4DF8-AE77-F5EAB09C0A5B}" destId="{D8C1164C-3465-4598-AB50-90C736537458}" srcOrd="0" destOrd="0" presId="urn:microsoft.com/office/officeart/2008/layout/HorizontalMultiLevelHierarchy"/>
    <dgm:cxn modelId="{0942CAC2-0801-4195-8773-7F67B1AA1EE6}" type="presOf" srcId="{C311ACD3-1177-4FBF-835D-0F516B4B52E3}" destId="{B055108A-FE18-40DF-A0A2-CE7B40F77C93}" srcOrd="0" destOrd="0" presId="urn:microsoft.com/office/officeart/2008/layout/HorizontalMultiLevelHierarchy"/>
    <dgm:cxn modelId="{9AEBD998-8B76-421A-9F5F-4C36FDEC6A9B}" srcId="{A0E759DB-F5D1-47B3-93FE-144DA65C4B0E}" destId="{E514414C-B274-428A-8BF4-A0FCE392C21D}" srcOrd="1" destOrd="0" parTransId="{41EA7ABF-1524-4DF8-AE77-F5EAB09C0A5B}" sibTransId="{503C9030-598E-46D4-A47E-3A5EED24E23B}"/>
    <dgm:cxn modelId="{52EE8CE7-21A1-47BD-B691-65AB41F98FCB}" type="presOf" srcId="{5258BDDB-6047-499D-AF7E-5F237F9F5184}" destId="{E9EA1F64-9345-4EE7-AB49-77FFA91CAF3A}" srcOrd="0" destOrd="0" presId="urn:microsoft.com/office/officeart/2008/layout/HorizontalMultiLevelHierarchy"/>
    <dgm:cxn modelId="{AF58EDB5-09F5-4730-9DEC-1C946876D169}" srcId="{0DB8DB48-9C62-4025-8490-BF2FC1022249}" destId="{A0E759DB-F5D1-47B3-93FE-144DA65C4B0E}" srcOrd="0" destOrd="0" parTransId="{AE1E936E-02DA-4B19-96A3-0C2E8B3F61AA}" sibTransId="{FABC437E-FAE5-4FB9-8B95-1A9A286278BA}"/>
    <dgm:cxn modelId="{5562F5D6-31CE-48D6-BD0D-CFBF0342C8DA}" type="presOf" srcId="{0DB8DB48-9C62-4025-8490-BF2FC1022249}" destId="{ECD8C4C1-A20B-4D65-8BCA-A92BB4792596}" srcOrd="0" destOrd="0" presId="urn:microsoft.com/office/officeart/2008/layout/HorizontalMultiLevelHierarchy"/>
    <dgm:cxn modelId="{56B5D4FF-FC8D-4C3F-A215-1C7C16FDF56D}" type="presOf" srcId="{E514414C-B274-428A-8BF4-A0FCE392C21D}" destId="{6A616DAD-AED6-4191-ABB7-D25FEC63751E}" srcOrd="0" destOrd="0" presId="urn:microsoft.com/office/officeart/2008/layout/HorizontalMultiLevelHierarchy"/>
    <dgm:cxn modelId="{887F7F66-30E1-4906-85F5-3889289C1615}" type="presParOf" srcId="{ECD8C4C1-A20B-4D65-8BCA-A92BB4792596}" destId="{2D4B9E35-F8D6-477E-95A3-7341622019B5}" srcOrd="0" destOrd="0" presId="urn:microsoft.com/office/officeart/2008/layout/HorizontalMultiLevelHierarchy"/>
    <dgm:cxn modelId="{F405DDBF-281D-42ED-BBEA-E7A47E6D38D8}" type="presParOf" srcId="{2D4B9E35-F8D6-477E-95A3-7341622019B5}" destId="{D2AC9491-5839-460A-BB6E-5227E96C8336}" srcOrd="0" destOrd="0" presId="urn:microsoft.com/office/officeart/2008/layout/HorizontalMultiLevelHierarchy"/>
    <dgm:cxn modelId="{779C5318-A3FA-4266-9A1C-C4F6296A003D}" type="presParOf" srcId="{2D4B9E35-F8D6-477E-95A3-7341622019B5}" destId="{E1412721-4F5C-4682-A996-4381B3CFD492}" srcOrd="1" destOrd="0" presId="urn:microsoft.com/office/officeart/2008/layout/HorizontalMultiLevelHierarchy"/>
    <dgm:cxn modelId="{48799530-C977-44C3-8B52-BDDA4F83766B}" type="presParOf" srcId="{E1412721-4F5C-4682-A996-4381B3CFD492}" destId="{E9EA1F64-9345-4EE7-AB49-77FFA91CAF3A}" srcOrd="0" destOrd="0" presId="urn:microsoft.com/office/officeart/2008/layout/HorizontalMultiLevelHierarchy"/>
    <dgm:cxn modelId="{0CAD7779-5B14-4E9F-AF7E-8CE30246D435}" type="presParOf" srcId="{E9EA1F64-9345-4EE7-AB49-77FFA91CAF3A}" destId="{260122E8-1E99-4654-AB1D-BA87DDD05082}" srcOrd="0" destOrd="0" presId="urn:microsoft.com/office/officeart/2008/layout/HorizontalMultiLevelHierarchy"/>
    <dgm:cxn modelId="{38345C50-FC64-48B4-A647-249342B0B70B}" type="presParOf" srcId="{E1412721-4F5C-4682-A996-4381B3CFD492}" destId="{DEA6533C-745A-4CF4-A7C0-BE18E8396382}" srcOrd="1" destOrd="0" presId="urn:microsoft.com/office/officeart/2008/layout/HorizontalMultiLevelHierarchy"/>
    <dgm:cxn modelId="{FDA81C41-DF77-4F76-8881-A0F4904F0383}" type="presParOf" srcId="{DEA6533C-745A-4CF4-A7C0-BE18E8396382}" destId="{ECAC03EE-972C-4EA8-846E-BEF0F303460B}" srcOrd="0" destOrd="0" presId="urn:microsoft.com/office/officeart/2008/layout/HorizontalMultiLevelHierarchy"/>
    <dgm:cxn modelId="{4A517246-D9EA-4E1C-92B1-1F7DEC616C12}" type="presParOf" srcId="{DEA6533C-745A-4CF4-A7C0-BE18E8396382}" destId="{8CC55CEE-E334-4FA2-8C43-E223BF79C187}" srcOrd="1" destOrd="0" presId="urn:microsoft.com/office/officeart/2008/layout/HorizontalMultiLevelHierarchy"/>
    <dgm:cxn modelId="{5CC7632A-0A5E-4ADF-869B-8A7BA1B2072C}" type="presParOf" srcId="{E1412721-4F5C-4682-A996-4381B3CFD492}" destId="{D8C1164C-3465-4598-AB50-90C736537458}" srcOrd="2" destOrd="0" presId="urn:microsoft.com/office/officeart/2008/layout/HorizontalMultiLevelHierarchy"/>
    <dgm:cxn modelId="{09B4F939-0B6C-4F25-8F97-7C47E92F0A09}" type="presParOf" srcId="{D8C1164C-3465-4598-AB50-90C736537458}" destId="{4517A966-C84B-43B9-89CC-4507BEC1E863}" srcOrd="0" destOrd="0" presId="urn:microsoft.com/office/officeart/2008/layout/HorizontalMultiLevelHierarchy"/>
    <dgm:cxn modelId="{129304D0-AFFF-41FB-8B8F-79835D9CE67B}" type="presParOf" srcId="{E1412721-4F5C-4682-A996-4381B3CFD492}" destId="{8D4BFB54-ABC5-43F7-8D36-F3F583A0B50C}" srcOrd="3" destOrd="0" presId="urn:microsoft.com/office/officeart/2008/layout/HorizontalMultiLevelHierarchy"/>
    <dgm:cxn modelId="{D93EB3CF-9787-421E-ACF7-484CA86400C6}" type="presParOf" srcId="{8D4BFB54-ABC5-43F7-8D36-F3F583A0B50C}" destId="{6A616DAD-AED6-4191-ABB7-D25FEC63751E}" srcOrd="0" destOrd="0" presId="urn:microsoft.com/office/officeart/2008/layout/HorizontalMultiLevelHierarchy"/>
    <dgm:cxn modelId="{70C8AA32-AF38-41B3-B50A-A9953B55B3BA}" type="presParOf" srcId="{8D4BFB54-ABC5-43F7-8D36-F3F583A0B50C}" destId="{E5FC16A0-E30B-44A1-A5D5-37F8AA883264}" srcOrd="1" destOrd="0" presId="urn:microsoft.com/office/officeart/2008/layout/HorizontalMultiLevelHierarchy"/>
    <dgm:cxn modelId="{746BBCDC-2BD7-4B55-9CBD-591380470E58}" type="presParOf" srcId="{E1412721-4F5C-4682-A996-4381B3CFD492}" destId="{FCB4CF26-E70B-46E6-BA9B-5EF81D9C4A35}" srcOrd="4" destOrd="0" presId="urn:microsoft.com/office/officeart/2008/layout/HorizontalMultiLevelHierarchy"/>
    <dgm:cxn modelId="{DAE89E68-237A-483F-956D-2F28937E4C82}" type="presParOf" srcId="{FCB4CF26-E70B-46E6-BA9B-5EF81D9C4A35}" destId="{DCA2D10E-AA00-4980-957F-512F94279245}" srcOrd="0" destOrd="0" presId="urn:microsoft.com/office/officeart/2008/layout/HorizontalMultiLevelHierarchy"/>
    <dgm:cxn modelId="{D28118C8-0108-48E4-9A45-B9472A08C9B8}" type="presParOf" srcId="{E1412721-4F5C-4682-A996-4381B3CFD492}" destId="{C94A7AA3-B9E4-4719-AF36-91320CD11E0F}" srcOrd="5" destOrd="0" presId="urn:microsoft.com/office/officeart/2008/layout/HorizontalMultiLevelHierarchy"/>
    <dgm:cxn modelId="{184FCCE6-5CAD-4644-B313-47C9BB5EB77B}" type="presParOf" srcId="{C94A7AA3-B9E4-4719-AF36-91320CD11E0F}" destId="{B055108A-FE18-40DF-A0A2-CE7B40F77C93}" srcOrd="0" destOrd="0" presId="urn:microsoft.com/office/officeart/2008/layout/HorizontalMultiLevelHierarchy"/>
    <dgm:cxn modelId="{4515BDE6-DD97-40FD-B755-5CC99CEC5ACC}" type="presParOf" srcId="{C94A7AA3-B9E4-4719-AF36-91320CD11E0F}" destId="{7E7EE915-861E-4696-9842-B6CEEBE533A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E28BF6-2351-40C9-BB2B-8940E3F2FDD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4A8D79-4E12-4519-BC56-8916530DDD2E}">
      <dgm:prSet phldrT="[Текст]" custT="1"/>
      <dgm:spPr/>
      <dgm:t>
        <a:bodyPr/>
        <a:lstStyle/>
        <a:p>
          <a:r>
            <a:rPr lang="ru-RU" sz="2300" dirty="0" smtClean="0"/>
            <a:t>Независимая оценка качества подготовки обучающихся</a:t>
          </a:r>
          <a:endParaRPr lang="ru-RU" sz="2300" dirty="0"/>
        </a:p>
      </dgm:t>
    </dgm:pt>
    <dgm:pt modelId="{64F8D37C-B72F-4EE6-858C-11DF546091A9}" type="parTrans" cxnId="{91E5F9D3-3B28-4D0A-9991-05C565CCBA2C}">
      <dgm:prSet/>
      <dgm:spPr/>
      <dgm:t>
        <a:bodyPr/>
        <a:lstStyle/>
        <a:p>
          <a:endParaRPr lang="ru-RU"/>
        </a:p>
      </dgm:t>
    </dgm:pt>
    <dgm:pt modelId="{DFF5B17A-E88E-40B4-BB4A-AD655FA8CA12}" type="sibTrans" cxnId="{91E5F9D3-3B28-4D0A-9991-05C565CCBA2C}">
      <dgm:prSet/>
      <dgm:spPr/>
      <dgm:t>
        <a:bodyPr/>
        <a:lstStyle/>
        <a:p>
          <a:endParaRPr lang="ru-RU"/>
        </a:p>
      </dgm:t>
    </dgm:pt>
    <dgm:pt modelId="{28813F88-3810-4E91-A62C-9326D2E8C06E}">
      <dgm:prSet phldrT="[Текст]" custT="1"/>
      <dgm:spPr/>
      <dgm:t>
        <a:bodyPr/>
        <a:lstStyle/>
        <a:p>
          <a:r>
            <a:rPr lang="ru-RU" sz="2300" dirty="0" smtClean="0"/>
            <a:t>Профессионально-общественная аккредитация</a:t>
          </a:r>
          <a:endParaRPr lang="ru-RU" sz="2300" dirty="0"/>
        </a:p>
      </dgm:t>
    </dgm:pt>
    <dgm:pt modelId="{F97246BC-CA69-466E-8DDA-3629219B7CD4}" type="parTrans" cxnId="{24A9B749-CCA5-45A5-B720-68F47479F300}">
      <dgm:prSet/>
      <dgm:spPr/>
      <dgm:t>
        <a:bodyPr/>
        <a:lstStyle/>
        <a:p>
          <a:endParaRPr lang="ru-RU"/>
        </a:p>
      </dgm:t>
    </dgm:pt>
    <dgm:pt modelId="{68B9EADF-4C80-4A1D-ADDB-41368BECBEDC}" type="sibTrans" cxnId="{24A9B749-CCA5-45A5-B720-68F47479F300}">
      <dgm:prSet/>
      <dgm:spPr/>
      <dgm:t>
        <a:bodyPr/>
        <a:lstStyle/>
        <a:p>
          <a:endParaRPr lang="ru-RU"/>
        </a:p>
      </dgm:t>
    </dgm:pt>
    <dgm:pt modelId="{31A630B8-4162-4BE7-AD92-8BDECAA4A457}">
      <dgm:prSet custT="1"/>
      <dgm:spPr/>
      <dgm:t>
        <a:bodyPr/>
        <a:lstStyle/>
        <a:p>
          <a:r>
            <a:rPr lang="ru-RU" sz="2300" dirty="0" smtClean="0"/>
            <a:t>Международная аккредитация</a:t>
          </a:r>
          <a:endParaRPr lang="ru-RU" sz="2300" dirty="0"/>
        </a:p>
      </dgm:t>
    </dgm:pt>
    <dgm:pt modelId="{A6315FF6-7A55-4562-83CF-935D7AE65B51}" type="parTrans" cxnId="{31280C6E-AAD7-4A97-A24F-D81D34D38A89}">
      <dgm:prSet/>
      <dgm:spPr/>
      <dgm:t>
        <a:bodyPr/>
        <a:lstStyle/>
        <a:p>
          <a:endParaRPr lang="ru-RU"/>
        </a:p>
      </dgm:t>
    </dgm:pt>
    <dgm:pt modelId="{5D9537B7-F961-46BA-A9D8-C60DF78DC429}" type="sibTrans" cxnId="{31280C6E-AAD7-4A97-A24F-D81D34D38A89}">
      <dgm:prSet/>
      <dgm:spPr/>
      <dgm:t>
        <a:bodyPr/>
        <a:lstStyle/>
        <a:p>
          <a:endParaRPr lang="ru-RU"/>
        </a:p>
      </dgm:t>
    </dgm:pt>
    <dgm:pt modelId="{8BFEC66F-C5E9-4036-936B-2A1609099F23}" type="pres">
      <dgm:prSet presAssocID="{EFE28BF6-2351-40C9-BB2B-8940E3F2FDD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B25EDCB-C2E9-44AF-87E5-EC57FD097C10}" type="pres">
      <dgm:prSet presAssocID="{614A8D79-4E12-4519-BC56-8916530DDD2E}" presName="Accent1" presStyleCnt="0"/>
      <dgm:spPr/>
    </dgm:pt>
    <dgm:pt modelId="{96BC8036-C42B-44D5-974A-831F622772AC}" type="pres">
      <dgm:prSet presAssocID="{614A8D79-4E12-4519-BC56-8916530DDD2E}" presName="Accent" presStyleLbl="node1" presStyleIdx="0" presStyleCnt="3"/>
      <dgm:spPr>
        <a:solidFill>
          <a:srgbClr val="00B050"/>
        </a:solidFill>
      </dgm:spPr>
    </dgm:pt>
    <dgm:pt modelId="{318311AF-0CF1-457A-A888-77161ABD08A9}" type="pres">
      <dgm:prSet presAssocID="{614A8D79-4E12-4519-BC56-8916530DDD2E}" presName="Parent1" presStyleLbl="revTx" presStyleIdx="0" presStyleCnt="3" custScaleX="3379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73C5B-6661-4103-BB05-D10E4D19E3B3}" type="pres">
      <dgm:prSet presAssocID="{31A630B8-4162-4BE7-AD92-8BDECAA4A457}" presName="Accent2" presStyleCnt="0"/>
      <dgm:spPr/>
    </dgm:pt>
    <dgm:pt modelId="{EFD7B1C7-7936-4531-8BFF-8C64D359AB89}" type="pres">
      <dgm:prSet presAssocID="{31A630B8-4162-4BE7-AD92-8BDECAA4A457}" presName="Accent" presStyleLbl="node1" presStyleIdx="1" presStyleCnt="3"/>
      <dgm:spPr>
        <a:solidFill>
          <a:srgbClr val="00B050"/>
        </a:solidFill>
      </dgm:spPr>
    </dgm:pt>
    <dgm:pt modelId="{B174B986-EBBE-4F90-A662-FCD72D31E3FA}" type="pres">
      <dgm:prSet presAssocID="{31A630B8-4162-4BE7-AD92-8BDECAA4A457}" presName="Parent2" presStyleLbl="revTx" presStyleIdx="1" presStyleCnt="3" custScaleX="3379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C1A64-E10B-4D06-9C49-C478AB0AC3C6}" type="pres">
      <dgm:prSet presAssocID="{28813F88-3810-4E91-A62C-9326D2E8C06E}" presName="Accent3" presStyleCnt="0"/>
      <dgm:spPr/>
    </dgm:pt>
    <dgm:pt modelId="{CA1E06C2-BE80-4C1E-AA5B-38C3790ED34E}" type="pres">
      <dgm:prSet presAssocID="{28813F88-3810-4E91-A62C-9326D2E8C06E}" presName="Accent" presStyleLbl="node1" presStyleIdx="2" presStyleCnt="3"/>
      <dgm:spPr>
        <a:solidFill>
          <a:srgbClr val="00B050"/>
        </a:solidFill>
      </dgm:spPr>
    </dgm:pt>
    <dgm:pt modelId="{4F76447C-52D9-42F2-8ADE-D10AA14D749C}" type="pres">
      <dgm:prSet presAssocID="{28813F88-3810-4E91-A62C-9326D2E8C06E}" presName="Parent3" presStyleLbl="revTx" presStyleIdx="2" presStyleCnt="3" custScaleX="32296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280C6E-AAD7-4A97-A24F-D81D34D38A89}" srcId="{EFE28BF6-2351-40C9-BB2B-8940E3F2FDD7}" destId="{31A630B8-4162-4BE7-AD92-8BDECAA4A457}" srcOrd="1" destOrd="0" parTransId="{A6315FF6-7A55-4562-83CF-935D7AE65B51}" sibTransId="{5D9537B7-F961-46BA-A9D8-C60DF78DC429}"/>
    <dgm:cxn modelId="{8948318E-5448-46EC-AA3B-8075AA481EA8}" type="presOf" srcId="{614A8D79-4E12-4519-BC56-8916530DDD2E}" destId="{318311AF-0CF1-457A-A888-77161ABD08A9}" srcOrd="0" destOrd="0" presId="urn:microsoft.com/office/officeart/2009/layout/CircleArrowProcess"/>
    <dgm:cxn modelId="{D309A4B5-94EC-4BE2-9A5C-0AF4C6F5D061}" type="presOf" srcId="{31A630B8-4162-4BE7-AD92-8BDECAA4A457}" destId="{B174B986-EBBE-4F90-A662-FCD72D31E3FA}" srcOrd="0" destOrd="0" presId="urn:microsoft.com/office/officeart/2009/layout/CircleArrowProcess"/>
    <dgm:cxn modelId="{24A9B749-CCA5-45A5-B720-68F47479F300}" srcId="{EFE28BF6-2351-40C9-BB2B-8940E3F2FDD7}" destId="{28813F88-3810-4E91-A62C-9326D2E8C06E}" srcOrd="2" destOrd="0" parTransId="{F97246BC-CA69-466E-8DDA-3629219B7CD4}" sibTransId="{68B9EADF-4C80-4A1D-ADDB-41368BECBEDC}"/>
    <dgm:cxn modelId="{85B9AD09-6167-4FB3-8B64-0E27EB2F1330}" type="presOf" srcId="{EFE28BF6-2351-40C9-BB2B-8940E3F2FDD7}" destId="{8BFEC66F-C5E9-4036-936B-2A1609099F23}" srcOrd="0" destOrd="0" presId="urn:microsoft.com/office/officeart/2009/layout/CircleArrowProcess"/>
    <dgm:cxn modelId="{91E5F9D3-3B28-4D0A-9991-05C565CCBA2C}" srcId="{EFE28BF6-2351-40C9-BB2B-8940E3F2FDD7}" destId="{614A8D79-4E12-4519-BC56-8916530DDD2E}" srcOrd="0" destOrd="0" parTransId="{64F8D37C-B72F-4EE6-858C-11DF546091A9}" sibTransId="{DFF5B17A-E88E-40B4-BB4A-AD655FA8CA12}"/>
    <dgm:cxn modelId="{4D0D6A70-5AC5-40E5-B620-A7F9B7ACA898}" type="presOf" srcId="{28813F88-3810-4E91-A62C-9326D2E8C06E}" destId="{4F76447C-52D9-42F2-8ADE-D10AA14D749C}" srcOrd="0" destOrd="0" presId="urn:microsoft.com/office/officeart/2009/layout/CircleArrowProcess"/>
    <dgm:cxn modelId="{B5D07B37-2EBB-49FE-AF14-03FCB89C9F3E}" type="presParOf" srcId="{8BFEC66F-C5E9-4036-936B-2A1609099F23}" destId="{EB25EDCB-C2E9-44AF-87E5-EC57FD097C10}" srcOrd="0" destOrd="0" presId="urn:microsoft.com/office/officeart/2009/layout/CircleArrowProcess"/>
    <dgm:cxn modelId="{A770D47D-E70C-4273-807F-18D2B4EB712A}" type="presParOf" srcId="{EB25EDCB-C2E9-44AF-87E5-EC57FD097C10}" destId="{96BC8036-C42B-44D5-974A-831F622772AC}" srcOrd="0" destOrd="0" presId="urn:microsoft.com/office/officeart/2009/layout/CircleArrowProcess"/>
    <dgm:cxn modelId="{12262D32-E85A-4DDA-AE7C-9582C842B917}" type="presParOf" srcId="{8BFEC66F-C5E9-4036-936B-2A1609099F23}" destId="{318311AF-0CF1-457A-A888-77161ABD08A9}" srcOrd="1" destOrd="0" presId="urn:microsoft.com/office/officeart/2009/layout/CircleArrowProcess"/>
    <dgm:cxn modelId="{EF08E0B4-4722-481E-9D72-86C9B1D194D6}" type="presParOf" srcId="{8BFEC66F-C5E9-4036-936B-2A1609099F23}" destId="{05273C5B-6661-4103-BB05-D10E4D19E3B3}" srcOrd="2" destOrd="0" presId="urn:microsoft.com/office/officeart/2009/layout/CircleArrowProcess"/>
    <dgm:cxn modelId="{1FA84F25-B775-478E-BF54-4BC52CE8D8B5}" type="presParOf" srcId="{05273C5B-6661-4103-BB05-D10E4D19E3B3}" destId="{EFD7B1C7-7936-4531-8BFF-8C64D359AB89}" srcOrd="0" destOrd="0" presId="urn:microsoft.com/office/officeart/2009/layout/CircleArrowProcess"/>
    <dgm:cxn modelId="{09316F51-0D3E-4F51-B2E1-0B648F68D202}" type="presParOf" srcId="{8BFEC66F-C5E9-4036-936B-2A1609099F23}" destId="{B174B986-EBBE-4F90-A662-FCD72D31E3FA}" srcOrd="3" destOrd="0" presId="urn:microsoft.com/office/officeart/2009/layout/CircleArrowProcess"/>
    <dgm:cxn modelId="{78894DAB-5B4A-465C-8B56-CC87C55517E8}" type="presParOf" srcId="{8BFEC66F-C5E9-4036-936B-2A1609099F23}" destId="{40AC1A64-E10B-4D06-9C49-C478AB0AC3C6}" srcOrd="4" destOrd="0" presId="urn:microsoft.com/office/officeart/2009/layout/CircleArrowProcess"/>
    <dgm:cxn modelId="{973E8E8D-C162-4D2C-A0ED-8A12DB2A3E0F}" type="presParOf" srcId="{40AC1A64-E10B-4D06-9C49-C478AB0AC3C6}" destId="{CA1E06C2-BE80-4C1E-AA5B-38C3790ED34E}" srcOrd="0" destOrd="0" presId="urn:microsoft.com/office/officeart/2009/layout/CircleArrowProcess"/>
    <dgm:cxn modelId="{49C6B1A0-6DC1-495C-BED1-3787F3B02FEF}" type="presParOf" srcId="{8BFEC66F-C5E9-4036-936B-2A1609099F23}" destId="{4F76447C-52D9-42F2-8ADE-D10AA14D749C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4CF26-E70B-46E6-BA9B-5EF81D9C4A35}">
      <dsp:nvSpPr>
        <dsp:cNvPr id="0" name=""/>
        <dsp:cNvSpPr/>
      </dsp:nvSpPr>
      <dsp:spPr>
        <a:xfrm>
          <a:off x="2792099" y="5154921"/>
          <a:ext cx="1628592" cy="2876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14296" y="0"/>
              </a:lnTo>
              <a:lnTo>
                <a:pt x="814296" y="2876238"/>
              </a:lnTo>
              <a:lnTo>
                <a:pt x="1628592" y="2876238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tailEnd type="stealt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523763" y="6510407"/>
        <a:ext cx="165265" cy="165265"/>
      </dsp:txXfrm>
    </dsp:sp>
    <dsp:sp modelId="{D8C1164C-3465-4598-AB50-90C736537458}">
      <dsp:nvSpPr>
        <dsp:cNvPr id="0" name=""/>
        <dsp:cNvSpPr/>
      </dsp:nvSpPr>
      <dsp:spPr>
        <a:xfrm>
          <a:off x="2792099" y="5109201"/>
          <a:ext cx="16285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14296" y="45720"/>
              </a:lnTo>
              <a:lnTo>
                <a:pt x="814296" y="59667"/>
              </a:lnTo>
              <a:lnTo>
                <a:pt x="1628592" y="59667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tailEnd type="stealt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565679" y="5114204"/>
        <a:ext cx="81432" cy="81432"/>
      </dsp:txXfrm>
    </dsp:sp>
    <dsp:sp modelId="{E9EA1F64-9345-4EE7-AB49-77FFA91CAF3A}">
      <dsp:nvSpPr>
        <dsp:cNvPr id="0" name=""/>
        <dsp:cNvSpPr/>
      </dsp:nvSpPr>
      <dsp:spPr>
        <a:xfrm>
          <a:off x="2792099" y="2292629"/>
          <a:ext cx="1628592" cy="2862291"/>
        </a:xfrm>
        <a:custGeom>
          <a:avLst/>
          <a:gdLst/>
          <a:ahLst/>
          <a:cxnLst/>
          <a:rect l="0" t="0" r="0" b="0"/>
          <a:pathLst>
            <a:path>
              <a:moveTo>
                <a:pt x="0" y="2862291"/>
              </a:moveTo>
              <a:lnTo>
                <a:pt x="814296" y="2862291"/>
              </a:lnTo>
              <a:lnTo>
                <a:pt x="814296" y="0"/>
              </a:lnTo>
              <a:lnTo>
                <a:pt x="1628592" y="0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headEnd type="none"/>
          <a:tailEnd type="stealt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524066" y="3641446"/>
        <a:ext cx="164658" cy="164658"/>
      </dsp:txXfrm>
    </dsp:sp>
    <dsp:sp modelId="{D2AC9491-5839-460A-BB6E-5227E96C8336}">
      <dsp:nvSpPr>
        <dsp:cNvPr id="0" name=""/>
        <dsp:cNvSpPr/>
      </dsp:nvSpPr>
      <dsp:spPr>
        <a:xfrm rot="16200000">
          <a:off x="-3342256" y="4175486"/>
          <a:ext cx="10309842" cy="19588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эффективности деятельности образовательных организаций </a:t>
          </a:r>
          <a:br>
            <a:rPr lang="ru-RU" sz="28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28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(по уровням образования по укрупненным группам профессий, специальностей и направлений подготовки)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3342256" y="4175486"/>
        <a:ext cx="10309842" cy="1958869"/>
      </dsp:txXfrm>
    </dsp:sp>
    <dsp:sp modelId="{ECAC03EE-972C-4EA8-846E-BEF0F303460B}">
      <dsp:nvSpPr>
        <dsp:cNvPr id="0" name=""/>
        <dsp:cNvSpPr/>
      </dsp:nvSpPr>
      <dsp:spPr>
        <a:xfrm>
          <a:off x="4420692" y="1064839"/>
          <a:ext cx="6425093" cy="2455580"/>
        </a:xfrm>
        <a:prstGeom prst="rect">
          <a:avLst/>
        </a:prstGeom>
        <a:solidFill>
          <a:srgbClr val="00B05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В пределах всех укрупненных групп профессий, специальностей и направлений подготовки выполнены все показатели</a:t>
          </a:r>
          <a:endParaRPr lang="ru-RU" sz="2600" kern="1200" dirty="0"/>
        </a:p>
      </dsp:txBody>
      <dsp:txXfrm>
        <a:off x="4420692" y="1064839"/>
        <a:ext cx="6425093" cy="2455580"/>
      </dsp:txXfrm>
    </dsp:sp>
    <dsp:sp modelId="{6A616DAD-AED6-4191-ABB7-D25FEC63751E}">
      <dsp:nvSpPr>
        <dsp:cNvPr id="0" name=""/>
        <dsp:cNvSpPr/>
      </dsp:nvSpPr>
      <dsp:spPr>
        <a:xfrm>
          <a:off x="4420692" y="4010137"/>
          <a:ext cx="6425093" cy="2317460"/>
        </a:xfrm>
        <a:prstGeom prst="rect">
          <a:avLst/>
        </a:prstGeom>
        <a:solidFill>
          <a:srgbClr val="92D05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В пределах укрупненной группы профессий, специальностей и направлений подготовки выполнено установленное число показателей</a:t>
          </a:r>
          <a:endParaRPr lang="ru-RU" sz="2600" kern="1200" dirty="0"/>
        </a:p>
      </dsp:txBody>
      <dsp:txXfrm>
        <a:off x="4420692" y="4010137"/>
        <a:ext cx="6425093" cy="2317460"/>
      </dsp:txXfrm>
    </dsp:sp>
    <dsp:sp modelId="{B055108A-FE18-40DF-A0A2-CE7B40F77C93}">
      <dsp:nvSpPr>
        <dsp:cNvPr id="0" name=""/>
        <dsp:cNvSpPr/>
      </dsp:nvSpPr>
      <dsp:spPr>
        <a:xfrm>
          <a:off x="4420692" y="6817316"/>
          <a:ext cx="6425093" cy="2427686"/>
        </a:xfrm>
        <a:prstGeom prst="rect">
          <a:avLst/>
        </a:prstGeom>
        <a:solidFill>
          <a:srgbClr val="C00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В пределах укрупненной группы профессий, специальностей и направлений подготовки выполнено менее установленного числа показателей</a:t>
          </a:r>
          <a:endParaRPr lang="ru-RU" sz="2600" kern="1200" dirty="0"/>
        </a:p>
      </dsp:txBody>
      <dsp:txXfrm>
        <a:off x="4420692" y="6817316"/>
        <a:ext cx="6425093" cy="24276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C8036-C42B-44D5-974A-831F622772AC}">
      <dsp:nvSpPr>
        <dsp:cNvPr id="0" name=""/>
        <dsp:cNvSpPr/>
      </dsp:nvSpPr>
      <dsp:spPr>
        <a:xfrm>
          <a:off x="1376291" y="4524229"/>
          <a:ext cx="2379465" cy="237982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00B05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8311AF-0CF1-457A-A888-77161ABD08A9}">
      <dsp:nvSpPr>
        <dsp:cNvPr id="0" name=""/>
        <dsp:cNvSpPr/>
      </dsp:nvSpPr>
      <dsp:spPr>
        <a:xfrm>
          <a:off x="329103" y="5383419"/>
          <a:ext cx="4468479" cy="660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Независимая оценка качества подготовки обучающихся</a:t>
          </a:r>
          <a:endParaRPr lang="ru-RU" sz="2300" kern="1200" dirty="0"/>
        </a:p>
      </dsp:txBody>
      <dsp:txXfrm>
        <a:off x="329103" y="5383419"/>
        <a:ext cx="4468479" cy="660953"/>
      </dsp:txXfrm>
    </dsp:sp>
    <dsp:sp modelId="{EFD7B1C7-7936-4531-8BFF-8C64D359AB89}">
      <dsp:nvSpPr>
        <dsp:cNvPr id="0" name=""/>
        <dsp:cNvSpPr/>
      </dsp:nvSpPr>
      <dsp:spPr>
        <a:xfrm>
          <a:off x="715403" y="5891616"/>
          <a:ext cx="2379465" cy="237982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00B05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4B986-EBBE-4F90-A662-FCD72D31E3FA}">
      <dsp:nvSpPr>
        <dsp:cNvPr id="0" name=""/>
        <dsp:cNvSpPr/>
      </dsp:nvSpPr>
      <dsp:spPr>
        <a:xfrm>
          <a:off x="-329103" y="6758716"/>
          <a:ext cx="4468479" cy="660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Международная аккредитация</a:t>
          </a:r>
          <a:endParaRPr lang="ru-RU" sz="2300" kern="1200" dirty="0"/>
        </a:p>
      </dsp:txBody>
      <dsp:txXfrm>
        <a:off x="-329103" y="6758716"/>
        <a:ext cx="4468479" cy="660953"/>
      </dsp:txXfrm>
    </dsp:sp>
    <dsp:sp modelId="{CA1E06C2-BE80-4C1E-AA5B-38C3790ED34E}">
      <dsp:nvSpPr>
        <dsp:cNvPr id="0" name=""/>
        <dsp:cNvSpPr/>
      </dsp:nvSpPr>
      <dsp:spPr>
        <a:xfrm>
          <a:off x="1545647" y="7422635"/>
          <a:ext cx="2044329" cy="20451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00B05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6447C-52D9-42F2-8ADE-D10AA14D749C}">
      <dsp:nvSpPr>
        <dsp:cNvPr id="0" name=""/>
        <dsp:cNvSpPr/>
      </dsp:nvSpPr>
      <dsp:spPr>
        <a:xfrm>
          <a:off x="431318" y="8135990"/>
          <a:ext cx="4270305" cy="660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Профессионально-общественная аккредитация</a:t>
          </a:r>
          <a:endParaRPr lang="ru-RU" sz="2300" kern="1200" dirty="0"/>
        </a:p>
      </dsp:txBody>
      <dsp:txXfrm>
        <a:off x="431318" y="8135990"/>
        <a:ext cx="4270305" cy="660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Shape 1209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0" name="Shape 1210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133531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219202"/>
            <a:ext cx="20726400" cy="8534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19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9906000"/>
            <a:ext cx="17068800" cy="2438400"/>
          </a:xfrm>
        </p:spPr>
        <p:txBody>
          <a:bodyPr>
            <a:normAutofit/>
          </a:bodyPr>
          <a:lstStyle>
            <a:lvl1pPr marL="0" indent="0" algn="ctr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1pPr>
            <a:lvl2pPr marL="1088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53AD-4C87-4E68-8864-AB68876BF857}" type="datetimeFigureOut">
              <a:rPr lang="ru-RU" smtClean="0">
                <a:solidFill>
                  <a:prstClr val="black"/>
                </a:solidFill>
              </a:rPr>
              <a:pPr/>
              <a:t>09.10.2018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69A0BD-7A20-4D0D-9FE0-A391D7687710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+ го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>
            <a:spLocks noGrp="1"/>
          </p:cNvSpPr>
          <p:nvPr>
            <p:ph type="title"/>
          </p:nvPr>
        </p:nvSpPr>
        <p:spPr>
          <a:xfrm>
            <a:off x="5355268" y="6239398"/>
            <a:ext cx="13673463" cy="1522736"/>
          </a:xfrm>
          <a:prstGeom prst="rect">
            <a:avLst/>
          </a:prstGeom>
        </p:spPr>
        <p:txBody>
          <a:bodyPr lIns="121918" tIns="121918" rIns="121918" bIns="121918" anchor="ctr"/>
          <a:lstStyle>
            <a:lvl1pPr algn="ctr">
              <a:defRPr sz="8000">
                <a:solidFill>
                  <a:srgbClr val="00000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355268" y="11953701"/>
            <a:ext cx="13673463" cy="641844"/>
          </a:xfrm>
          <a:prstGeom prst="rect">
            <a:avLst/>
          </a:prstGeom>
        </p:spPr>
        <p:txBody>
          <a:bodyPr/>
          <a:lstStyle>
            <a:lvl1pPr algn="ctr"/>
            <a:lvl2pPr marL="742950" indent="-285750" algn="ctr"/>
            <a:lvl3pPr marL="1181100" indent="-266700" algn="ctr"/>
            <a:lvl4pPr marL="1691639" indent="-320039" algn="ctr"/>
            <a:lvl5pPr marL="2148839" indent="-320039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85600" y="12344400"/>
            <a:ext cx="5689600" cy="736601"/>
          </a:xfrm>
          <a:prstGeom prst="rect">
            <a:avLst/>
          </a:prstGeom>
        </p:spPr>
        <p:txBody>
          <a:bodyPr anchor="ctr"/>
          <a:lstStyle>
            <a:lvl1pPr>
              <a:defRPr sz="1200" b="1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359098" y="5156723"/>
            <a:ext cx="5652231" cy="1541024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defRPr>
                <a:solidFill>
                  <a:srgbClr val="595959"/>
                </a:solidFill>
              </a:defRPr>
            </a:lvl1pPr>
            <a:lvl2pPr>
              <a:spcBef>
                <a:spcPts val="800"/>
              </a:spcBef>
              <a:defRPr>
                <a:solidFill>
                  <a:srgbClr val="595959"/>
                </a:solidFill>
              </a:defRPr>
            </a:lvl2pPr>
            <a:lvl3pPr>
              <a:spcBef>
                <a:spcPts val="800"/>
              </a:spcBef>
              <a:defRPr>
                <a:solidFill>
                  <a:srgbClr val="595959"/>
                </a:solidFill>
              </a:defRPr>
            </a:lvl3pPr>
            <a:lvl4pPr>
              <a:spcBef>
                <a:spcPts val="800"/>
              </a:spcBef>
              <a:defRPr>
                <a:solidFill>
                  <a:srgbClr val="595959"/>
                </a:solidFill>
              </a:defRPr>
            </a:lvl4pPr>
            <a:lvl5pPr>
              <a:spcBef>
                <a:spcPts val="800"/>
              </a:spcBef>
              <a:defRPr>
                <a:solidFill>
                  <a:srgbClr val="595959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2" name="Текст 7"/>
          <p:cNvSpPr>
            <a:spLocks noGrp="1"/>
          </p:cNvSpPr>
          <p:nvPr>
            <p:ph type="body" sz="quarter" idx="13"/>
          </p:nvPr>
        </p:nvSpPr>
        <p:spPr>
          <a:xfrm>
            <a:off x="3359097" y="7170604"/>
            <a:ext cx="5652232" cy="981183"/>
          </a:xfrm>
          <a:prstGeom prst="rect">
            <a:avLst/>
          </a:prstGeom>
        </p:spPr>
        <p:txBody>
          <a:bodyPr/>
          <a:lstStyle/>
          <a:p>
            <a:pPr>
              <a:defRPr sz="3600" b="1"/>
            </a:pPr>
            <a:endParaRPr/>
          </a:p>
        </p:txBody>
      </p:sp>
      <p:sp>
        <p:nvSpPr>
          <p:cNvPr id="343" name="Текст 7"/>
          <p:cNvSpPr>
            <a:spLocks noGrp="1"/>
          </p:cNvSpPr>
          <p:nvPr>
            <p:ph type="body" sz="quarter" idx="14"/>
          </p:nvPr>
        </p:nvSpPr>
        <p:spPr>
          <a:xfrm>
            <a:off x="3359097" y="8182540"/>
            <a:ext cx="5652232" cy="154102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  <a:defRPr>
                <a:solidFill>
                  <a:srgbClr val="595959"/>
                </a:solidFill>
              </a:defRPr>
            </a:pPr>
            <a:endParaRPr/>
          </a:p>
        </p:txBody>
      </p:sp>
      <p:sp>
        <p:nvSpPr>
          <p:cNvPr id="344" name="Текст 7"/>
          <p:cNvSpPr>
            <a:spLocks noGrp="1"/>
          </p:cNvSpPr>
          <p:nvPr>
            <p:ph type="body" sz="quarter" idx="15"/>
          </p:nvPr>
        </p:nvSpPr>
        <p:spPr>
          <a:xfrm>
            <a:off x="3359097" y="10193791"/>
            <a:ext cx="5652232" cy="981183"/>
          </a:xfrm>
          <a:prstGeom prst="rect">
            <a:avLst/>
          </a:prstGeom>
        </p:spPr>
        <p:txBody>
          <a:bodyPr/>
          <a:lstStyle/>
          <a:p>
            <a:pPr>
              <a:defRPr sz="3600" b="1"/>
            </a:pPr>
            <a:endParaRPr/>
          </a:p>
        </p:txBody>
      </p:sp>
      <p:sp>
        <p:nvSpPr>
          <p:cNvPr id="345" name="Текст 7"/>
          <p:cNvSpPr>
            <a:spLocks noGrp="1"/>
          </p:cNvSpPr>
          <p:nvPr>
            <p:ph type="body" sz="quarter" idx="16"/>
          </p:nvPr>
        </p:nvSpPr>
        <p:spPr>
          <a:xfrm>
            <a:off x="3359097" y="11174972"/>
            <a:ext cx="5652232" cy="154102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  <a:defRPr>
                <a:solidFill>
                  <a:srgbClr val="595959"/>
                </a:solidFill>
              </a:defRPr>
            </a:pPr>
            <a:endParaRPr/>
          </a:p>
        </p:txBody>
      </p:sp>
      <p:sp>
        <p:nvSpPr>
          <p:cNvPr id="346" name="Текст 7"/>
          <p:cNvSpPr>
            <a:spLocks noGrp="1"/>
          </p:cNvSpPr>
          <p:nvPr>
            <p:ph type="body" sz="quarter" idx="17"/>
          </p:nvPr>
        </p:nvSpPr>
        <p:spPr>
          <a:xfrm>
            <a:off x="13070715" y="4175543"/>
            <a:ext cx="5652231" cy="981183"/>
          </a:xfrm>
          <a:prstGeom prst="rect">
            <a:avLst/>
          </a:prstGeom>
        </p:spPr>
        <p:txBody>
          <a:bodyPr/>
          <a:lstStyle/>
          <a:p>
            <a:pPr>
              <a:defRPr sz="3600" b="1"/>
            </a:pPr>
            <a:endParaRPr/>
          </a:p>
        </p:txBody>
      </p:sp>
      <p:sp>
        <p:nvSpPr>
          <p:cNvPr id="347" name="Текст 7"/>
          <p:cNvSpPr>
            <a:spLocks noGrp="1"/>
          </p:cNvSpPr>
          <p:nvPr>
            <p:ph type="body" sz="quarter" idx="18"/>
          </p:nvPr>
        </p:nvSpPr>
        <p:spPr>
          <a:xfrm>
            <a:off x="13070715" y="5156724"/>
            <a:ext cx="5652231" cy="154102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  <a:defRPr>
                <a:solidFill>
                  <a:srgbClr val="595959"/>
                </a:solidFill>
              </a:defRPr>
            </a:pPr>
            <a:endParaRPr/>
          </a:p>
        </p:txBody>
      </p:sp>
      <p:sp>
        <p:nvSpPr>
          <p:cNvPr id="348" name="Текст 7"/>
          <p:cNvSpPr>
            <a:spLocks noGrp="1"/>
          </p:cNvSpPr>
          <p:nvPr>
            <p:ph type="body" sz="quarter" idx="19"/>
          </p:nvPr>
        </p:nvSpPr>
        <p:spPr>
          <a:xfrm>
            <a:off x="13070715" y="7201358"/>
            <a:ext cx="5652231" cy="981183"/>
          </a:xfrm>
          <a:prstGeom prst="rect">
            <a:avLst/>
          </a:prstGeom>
        </p:spPr>
        <p:txBody>
          <a:bodyPr/>
          <a:lstStyle/>
          <a:p>
            <a:pPr>
              <a:defRPr sz="3600" b="1"/>
            </a:pPr>
            <a:endParaRPr/>
          </a:p>
        </p:txBody>
      </p:sp>
      <p:sp>
        <p:nvSpPr>
          <p:cNvPr id="349" name="Текст 7"/>
          <p:cNvSpPr>
            <a:spLocks noGrp="1"/>
          </p:cNvSpPr>
          <p:nvPr>
            <p:ph type="body" sz="quarter" idx="20"/>
          </p:nvPr>
        </p:nvSpPr>
        <p:spPr>
          <a:xfrm>
            <a:off x="13070715" y="8182540"/>
            <a:ext cx="5652231" cy="154102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  <a:defRPr>
                <a:solidFill>
                  <a:srgbClr val="595959"/>
                </a:solidFill>
              </a:defRPr>
            </a:pPr>
            <a:endParaRPr/>
          </a:p>
        </p:txBody>
      </p:sp>
      <p:sp>
        <p:nvSpPr>
          <p:cNvPr id="350" name="Текст 2"/>
          <p:cNvSpPr txBox="1">
            <a:spLocks noGrp="1"/>
          </p:cNvSpPr>
          <p:nvPr>
            <p:ph type="body" sz="quarter" idx="21"/>
          </p:nvPr>
        </p:nvSpPr>
        <p:spPr>
          <a:xfrm>
            <a:off x="3359097" y="4157162"/>
            <a:ext cx="5652232" cy="981183"/>
          </a:xfrm>
          <a:prstGeom prst="rect">
            <a:avLst/>
          </a:prstGeom>
        </p:spPr>
        <p:txBody>
          <a:bodyPr/>
          <a:lstStyle/>
          <a:p>
            <a:pPr>
              <a:defRPr sz="3600" b="1"/>
            </a:pPr>
            <a:endParaRPr/>
          </a:p>
        </p:txBody>
      </p:sp>
      <p:sp>
        <p:nvSpPr>
          <p:cNvPr id="363" name="Текст 7"/>
          <p:cNvSpPr>
            <a:spLocks noGrp="1"/>
          </p:cNvSpPr>
          <p:nvPr>
            <p:ph type="body" sz="quarter" idx="22"/>
          </p:nvPr>
        </p:nvSpPr>
        <p:spPr>
          <a:xfrm>
            <a:off x="13062934" y="10193791"/>
            <a:ext cx="5652231" cy="981183"/>
          </a:xfrm>
          <a:prstGeom prst="rect">
            <a:avLst/>
          </a:prstGeom>
        </p:spPr>
        <p:txBody>
          <a:bodyPr/>
          <a:lstStyle/>
          <a:p>
            <a:pPr>
              <a:defRPr sz="3600" b="1"/>
            </a:pPr>
            <a:endParaRPr/>
          </a:p>
        </p:txBody>
      </p:sp>
      <p:sp>
        <p:nvSpPr>
          <p:cNvPr id="364" name="Текст 7"/>
          <p:cNvSpPr>
            <a:spLocks noGrp="1"/>
          </p:cNvSpPr>
          <p:nvPr>
            <p:ph type="body" sz="quarter" idx="23"/>
          </p:nvPr>
        </p:nvSpPr>
        <p:spPr>
          <a:xfrm>
            <a:off x="13062934" y="11174972"/>
            <a:ext cx="5652231" cy="154102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  <a:defRPr>
                <a:solidFill>
                  <a:srgbClr val="595959"/>
                </a:solidFill>
              </a:defRPr>
            </a:pPr>
            <a:endParaRPr/>
          </a:p>
        </p:txBody>
      </p:sp>
      <p:sp>
        <p:nvSpPr>
          <p:cNvPr id="371" name="Текст 7"/>
          <p:cNvSpPr>
            <a:spLocks noGrp="1"/>
          </p:cNvSpPr>
          <p:nvPr>
            <p:ph type="body" sz="quarter" idx="24"/>
          </p:nvPr>
        </p:nvSpPr>
        <p:spPr>
          <a:xfrm>
            <a:off x="783048" y="2131148"/>
            <a:ext cx="20121364" cy="1139470"/>
          </a:xfrm>
          <a:prstGeom prst="rect">
            <a:avLst/>
          </a:prstGeom>
        </p:spPr>
        <p:txBody>
          <a:bodyPr/>
          <a:lstStyle/>
          <a:p>
            <a:pPr>
              <a:defRPr sz="3700">
                <a:solidFill>
                  <a:srgbClr val="404040"/>
                </a:solidFill>
              </a:defRPr>
            </a:pPr>
            <a:endParaRPr/>
          </a:p>
        </p:txBody>
      </p:sp>
      <p:sp>
        <p:nvSpPr>
          <p:cNvPr id="372" name="Title Text"/>
          <p:cNvSpPr txBox="1">
            <a:spLocks noGrp="1"/>
          </p:cNvSpPr>
          <p:nvPr>
            <p:ph type="title"/>
          </p:nvPr>
        </p:nvSpPr>
        <p:spPr>
          <a:xfrm>
            <a:off x="783047" y="679738"/>
            <a:ext cx="16552785" cy="139025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7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810" y="12715994"/>
            <a:ext cx="443172" cy="43706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</a:t>
            </a:r>
            <a:r>
              <a:rPr lang="en-GB" smtClean="0"/>
              <a:t>Sheffield Hallam University</a:t>
            </a:r>
          </a:p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2743201"/>
            <a:ext cx="20726400" cy="5010150"/>
          </a:xfrm>
        </p:spPr>
        <p:txBody>
          <a:bodyPr anchor="b"/>
          <a:lstStyle>
            <a:lvl1pPr algn="ctr" defTabSz="2177095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14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8137527"/>
            <a:ext cx="20726400" cy="2263774"/>
          </a:xfrm>
        </p:spPr>
        <p:txBody>
          <a:bodyPr anchor="t"/>
          <a:lstStyle>
            <a:lvl1pPr marL="0" indent="0" algn="ctr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47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9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6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73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83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38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988800" y="7848600"/>
            <a:ext cx="226059" cy="16954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522200" y="7848600"/>
            <a:ext cx="226059" cy="16954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457941" y="7848600"/>
            <a:ext cx="226059" cy="16954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</p:spPr>
        <p:txBody>
          <a:bodyPr/>
          <a:lstStyle>
            <a:lvl1pPr>
              <a:defRPr sz="5700"/>
            </a:lvl1pPr>
            <a:lvl2pPr>
              <a:defRPr sz="3800"/>
            </a:lvl2pPr>
            <a:lvl3pPr>
              <a:defRPr sz="38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0035C-A924-4AAB-931F-91784911CE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75360" y="3200400"/>
            <a:ext cx="10777728" cy="9052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0"/>
            <a:ext cx="10773835" cy="1219200"/>
          </a:xfrm>
        </p:spPr>
        <p:txBody>
          <a:bodyPr anchor="b">
            <a:noAutofit/>
          </a:bodyPr>
          <a:lstStyle>
            <a:lvl1pPr marL="0" indent="0" algn="ctr">
              <a:buNone/>
              <a:defRPr sz="5700" b="0"/>
            </a:lvl1pPr>
            <a:lvl2pPr marL="1088547" indent="0">
              <a:buNone/>
              <a:defRPr sz="4800" b="1"/>
            </a:lvl2pPr>
            <a:lvl3pPr marL="2177095" indent="0">
              <a:buNone/>
              <a:defRPr sz="4300" b="1"/>
            </a:lvl3pPr>
            <a:lvl4pPr marL="3265642" indent="0">
              <a:buNone/>
              <a:defRPr sz="3800" b="1"/>
            </a:lvl4pPr>
            <a:lvl5pPr marL="4354190" indent="0">
              <a:buNone/>
              <a:defRPr sz="3800" b="1"/>
            </a:lvl5pPr>
            <a:lvl6pPr marL="5442737" indent="0">
              <a:buNone/>
              <a:defRPr sz="3800" b="1"/>
            </a:lvl6pPr>
            <a:lvl7pPr marL="6531285" indent="0">
              <a:buNone/>
              <a:defRPr sz="3800" b="1"/>
            </a:lvl7pPr>
            <a:lvl8pPr marL="7619832" indent="0">
              <a:buNone/>
              <a:defRPr sz="3800" b="1"/>
            </a:lvl8pPr>
            <a:lvl9pPr marL="8708380" indent="0">
              <a:buNone/>
              <a:defRPr sz="3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95201" y="3200400"/>
            <a:ext cx="10778067" cy="1219200"/>
          </a:xfrm>
        </p:spPr>
        <p:txBody>
          <a:bodyPr anchor="b">
            <a:noAutofit/>
          </a:bodyPr>
          <a:lstStyle>
            <a:lvl1pPr marL="0" indent="0" algn="ctr">
              <a:buNone/>
              <a:defRPr sz="5700" b="0"/>
            </a:lvl1pPr>
            <a:lvl2pPr marL="1088547" indent="0">
              <a:buNone/>
              <a:defRPr sz="4800" b="1"/>
            </a:lvl2pPr>
            <a:lvl3pPr marL="2177095" indent="0">
              <a:buNone/>
              <a:defRPr sz="4300" b="1"/>
            </a:lvl3pPr>
            <a:lvl4pPr marL="3265642" indent="0">
              <a:buNone/>
              <a:defRPr sz="3800" b="1"/>
            </a:lvl4pPr>
            <a:lvl5pPr marL="4354190" indent="0">
              <a:buNone/>
              <a:defRPr sz="3800" b="1"/>
            </a:lvl5pPr>
            <a:lvl6pPr marL="5442737" indent="0">
              <a:buNone/>
              <a:defRPr sz="3800" b="1"/>
            </a:lvl6pPr>
            <a:lvl7pPr marL="6531285" indent="0">
              <a:buNone/>
              <a:defRPr sz="3800" b="1"/>
            </a:lvl7pPr>
            <a:lvl8pPr marL="7619832" indent="0">
              <a:buNone/>
              <a:defRPr sz="3800" b="1"/>
            </a:lvl8pPr>
            <a:lvl9pPr marL="8708380" indent="0">
              <a:buNone/>
              <a:defRPr sz="3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pPr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9200" y="4425696"/>
            <a:ext cx="10777728" cy="782726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2460224" y="4425697"/>
            <a:ext cx="10777728" cy="78263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pPr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pPr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233" y="533400"/>
            <a:ext cx="8022168" cy="4191000"/>
          </a:xfrm>
        </p:spPr>
        <p:txBody>
          <a:bodyPr anchor="b"/>
          <a:lstStyle>
            <a:lvl1pPr algn="ctr">
              <a:lnSpc>
                <a:spcPct val="100000"/>
              </a:lnSpc>
              <a:defRPr sz="67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7700" y="546101"/>
            <a:ext cx="13322301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52233" y="4876801"/>
            <a:ext cx="8022168" cy="7375526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3800"/>
            </a:lvl1pPr>
            <a:lvl2pPr marL="1088547" indent="0">
              <a:buNone/>
              <a:defRPr sz="2900"/>
            </a:lvl2pPr>
            <a:lvl3pPr marL="2177095" indent="0">
              <a:buNone/>
              <a:defRPr sz="2400"/>
            </a:lvl3pPr>
            <a:lvl4pPr marL="3265642" indent="0">
              <a:buNone/>
              <a:defRPr sz="2100"/>
            </a:lvl4pPr>
            <a:lvl5pPr marL="4354190" indent="0">
              <a:buNone/>
              <a:defRPr sz="2100"/>
            </a:lvl5pPr>
            <a:lvl6pPr marL="5442737" indent="0">
              <a:buNone/>
              <a:defRPr sz="2100"/>
            </a:lvl6pPr>
            <a:lvl7pPr marL="6531285" indent="0">
              <a:buNone/>
              <a:defRPr sz="2100"/>
            </a:lvl7pPr>
            <a:lvl8pPr marL="7619832" indent="0">
              <a:buNone/>
              <a:defRPr sz="2100"/>
            </a:lvl8pPr>
            <a:lvl9pPr marL="8708380" indent="0">
              <a:buNone/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8869" y="457200"/>
            <a:ext cx="15231531" cy="1790700"/>
          </a:xfrm>
        </p:spPr>
        <p:txBody>
          <a:bodyPr anchor="b"/>
          <a:lstStyle>
            <a:lvl1pPr algn="ctr">
              <a:lnSpc>
                <a:spcPct val="100000"/>
              </a:lnSpc>
              <a:defRPr sz="67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21669" y="2286000"/>
            <a:ext cx="16145931" cy="9082088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7600"/>
            </a:lvl1pPr>
            <a:lvl2pPr marL="1088547" indent="0">
              <a:buNone/>
              <a:defRPr sz="6700"/>
            </a:lvl2pPr>
            <a:lvl3pPr marL="2177095" indent="0">
              <a:buNone/>
              <a:defRPr sz="5700"/>
            </a:lvl3pPr>
            <a:lvl4pPr marL="3265642" indent="0">
              <a:buNone/>
              <a:defRPr sz="4800"/>
            </a:lvl4pPr>
            <a:lvl5pPr marL="4354190" indent="0">
              <a:buNone/>
              <a:defRPr sz="4800"/>
            </a:lvl5pPr>
            <a:lvl6pPr marL="5442737" indent="0">
              <a:buNone/>
              <a:defRPr sz="4800"/>
            </a:lvl6pPr>
            <a:lvl7pPr marL="6531285" indent="0">
              <a:buNone/>
              <a:defRPr sz="4800"/>
            </a:lvl7pPr>
            <a:lvl8pPr marL="7619832" indent="0">
              <a:buNone/>
              <a:defRPr sz="4800"/>
            </a:lvl8pPr>
            <a:lvl9pPr marL="8708380" indent="0">
              <a:buNone/>
              <a:defRPr sz="48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78869" y="11620500"/>
            <a:ext cx="15231531" cy="1066800"/>
          </a:xfrm>
        </p:spPr>
        <p:txBody>
          <a:bodyPr>
            <a:normAutofit/>
          </a:bodyPr>
          <a:lstStyle>
            <a:lvl1pPr marL="0" indent="0" algn="ctr">
              <a:buNone/>
              <a:defRPr sz="3800"/>
            </a:lvl1pPr>
            <a:lvl2pPr marL="1088547" indent="0">
              <a:buNone/>
              <a:defRPr sz="2900"/>
            </a:lvl2pPr>
            <a:lvl3pPr marL="2177095" indent="0">
              <a:buNone/>
              <a:defRPr sz="2400"/>
            </a:lvl3pPr>
            <a:lvl4pPr marL="3265642" indent="0">
              <a:buNone/>
              <a:defRPr sz="2100"/>
            </a:lvl4pPr>
            <a:lvl5pPr marL="4354190" indent="0">
              <a:buNone/>
              <a:defRPr sz="2100"/>
            </a:lvl5pPr>
            <a:lvl6pPr marL="5442737" indent="0">
              <a:buNone/>
              <a:defRPr sz="2100"/>
            </a:lvl6pPr>
            <a:lvl7pPr marL="6531285" indent="0">
              <a:buNone/>
              <a:defRPr sz="2100"/>
            </a:lvl7pPr>
            <a:lvl8pPr marL="7619832" indent="0">
              <a:buNone/>
              <a:defRPr sz="2100"/>
            </a:lvl8pPr>
            <a:lvl9pPr marL="8708380" indent="0">
              <a:buNone/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0"/>
            <a:ext cx="21945600" cy="3200400"/>
          </a:xfrm>
          <a:prstGeom prst="rect">
            <a:avLst/>
          </a:prstGeom>
        </p:spPr>
        <p:txBody>
          <a:bodyPr vert="horz" lIns="217709" tIns="108855" rIns="217709" bIns="108855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 vert="horz" lIns="217709" tIns="108855" rIns="217709" bIns="10885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968927" y="12712701"/>
            <a:ext cx="5562600" cy="730250"/>
          </a:xfrm>
          <a:prstGeom prst="rect">
            <a:avLst/>
          </a:prstGeom>
        </p:spPr>
        <p:txBody>
          <a:bodyPr vert="horz" lIns="217709" tIns="108855" rIns="108855" bIns="108855" rtlCol="0" anchor="ctr"/>
          <a:lstStyle>
            <a:lvl1pPr algn="r">
              <a:defRPr sz="2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7775" y="12712701"/>
            <a:ext cx="7594600" cy="730250"/>
          </a:xfrm>
          <a:prstGeom prst="rect">
            <a:avLst/>
          </a:prstGeom>
        </p:spPr>
        <p:txBody>
          <a:bodyPr vert="horz" lIns="108855" tIns="108855" rIns="217709" bIns="108855" rtlCol="0" anchor="ctr"/>
          <a:lstStyle>
            <a:lvl1pPr algn="l">
              <a:defRPr sz="2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782076" y="12712701"/>
            <a:ext cx="1498600" cy="730250"/>
          </a:xfrm>
          <a:prstGeom prst="rect">
            <a:avLst/>
          </a:prstGeom>
        </p:spPr>
        <p:txBody>
          <a:bodyPr vert="horz" lIns="65313" tIns="108855" rIns="108855" bIns="108855" rtlCol="0" anchor="ctr"/>
          <a:lstStyle>
            <a:lvl1pPr algn="l">
              <a:defRPr sz="2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22554027" y="12998768"/>
            <a:ext cx="226059" cy="16954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marL="0" algn="ctr" defTabSz="2177095" rtl="0" eaLnBrk="1" latinLnBrk="0" hangingPunct="1"/>
            <a:endParaRPr lang="en-US" sz="43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17651" y="12998768"/>
            <a:ext cx="226059" cy="16954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40" r:id="rId13"/>
  </p:sldLayoutIdLst>
  <p:txStyles>
    <p:titleStyle>
      <a:lvl1pPr algn="ctr" defTabSz="2177095" rtl="0" eaLnBrk="1" latinLnBrk="0" hangingPunct="1">
        <a:lnSpc>
          <a:spcPts val="13809"/>
        </a:lnSpc>
        <a:spcBef>
          <a:spcPct val="0"/>
        </a:spcBef>
        <a:buNone/>
        <a:defRPr sz="129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816411" indent="-816411" algn="l" defTabSz="2177095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1768890" indent="-680342" algn="l" defTabSz="2177095" rtl="0" eaLnBrk="1" latinLnBrk="0" hangingPunct="1">
        <a:spcBef>
          <a:spcPct val="20000"/>
        </a:spcBef>
        <a:buFont typeface="Courier New" pitchFamily="49" charset="0"/>
        <a:buChar char="o"/>
        <a:defRPr sz="3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2721369" indent="-544274" algn="l" defTabSz="2177095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3809916" indent="-544274" algn="l" defTabSz="2177095" rtl="0" eaLnBrk="1" latinLnBrk="0" hangingPunct="1">
        <a:spcBef>
          <a:spcPct val="20000"/>
        </a:spcBef>
        <a:buFont typeface="Courier New" pitchFamily="49" charset="0"/>
        <a:buChar char="o"/>
        <a:defRPr sz="3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4898464" indent="-544274" algn="l" defTabSz="2177095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5987011" indent="-544274" algn="l" defTabSz="2177095" rtl="0" eaLnBrk="1" latinLnBrk="0" hangingPunct="1">
        <a:spcBef>
          <a:spcPct val="20000"/>
        </a:spcBef>
        <a:buFont typeface="Courier New" pitchFamily="49" charset="0"/>
        <a:buChar char="o"/>
        <a:defRPr sz="3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7075559" indent="-544274" algn="l" defTabSz="2177095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8164106" indent="-544274" algn="l" defTabSz="2177095" rtl="0" eaLnBrk="1" latinLnBrk="0" hangingPunct="1">
        <a:spcBef>
          <a:spcPct val="20000"/>
        </a:spcBef>
        <a:buFont typeface="Courier New" pitchFamily="49" charset="0"/>
        <a:buChar char="o"/>
        <a:defRPr sz="3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9252654" indent="-544274" algn="l" defTabSz="2177095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47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95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642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90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737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285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832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380" algn="l" defTabSz="2177095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ru-RU" dirty="0" smtClean="0"/>
              <a:t>Изменения регламентации образовательной деятельности – взгляд общественного сектора</a:t>
            </a:r>
            <a:endParaRPr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479620" y="8137527"/>
            <a:ext cx="20726400" cy="4376370"/>
          </a:xfrm>
        </p:spPr>
        <p:txBody>
          <a:bodyPr>
            <a:normAutofit fontScale="40000" lnSpcReduction="20000"/>
          </a:bodyPr>
          <a:lstStyle/>
          <a:p>
            <a:r>
              <a:rPr lang="ru-RU" sz="114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Гриб Владислав Валерьевич</a:t>
            </a:r>
          </a:p>
          <a:p>
            <a:pPr algn="just"/>
            <a:r>
              <a:rPr lang="ru-RU" sz="9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председатель Российского профессорского </a:t>
            </a:r>
            <a:r>
              <a:rPr lang="ru-RU" sz="9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собрания, председатель комиссии по </a:t>
            </a:r>
            <a:r>
              <a:rPr lang="ru-RU" sz="9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общественному контролю и </a:t>
            </a:r>
            <a:r>
              <a:rPr lang="ru-RU" sz="9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взаимодействию с </a:t>
            </a:r>
            <a:r>
              <a:rPr lang="ru-RU" sz="9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общественными </a:t>
            </a:r>
            <a:r>
              <a:rPr lang="ru-RU" sz="9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советами Общественной палаты РФ, заведующий кафедрой </a:t>
            </a:r>
            <a:r>
              <a:rPr lang="ru-RU" sz="9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правовых основ управления Московского государственного института международных отношений (Университета) Министерства иностранных дел Российской </a:t>
            </a:r>
            <a:r>
              <a:rPr lang="ru-RU" sz="9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Федерации</a:t>
            </a:r>
            <a:endParaRPr lang="ru-RU" sz="9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7409" y="11590568"/>
            <a:ext cx="17252169" cy="1846659"/>
          </a:xfrm>
          <a:prstGeom prst="rect">
            <a:avLst/>
          </a:prstGeom>
        </p:spPr>
        <p:txBody>
          <a:bodyPr vert="horz" lIns="217709" tIns="108855" rIns="217709" bIns="108855" rtlCol="0" anchor="b">
            <a:normAutofit fontScale="97500"/>
          </a:bodyPr>
          <a:lstStyle>
            <a:lvl1pPr defTabSz="2177095" eaLnBrk="1" hangingPunct="1">
              <a:spcBef>
                <a:spcPct val="0"/>
              </a:spcBef>
              <a:defRPr lang="en-US" sz="114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ru-RU" sz="3600" dirty="0"/>
              <a:t>Москва, 10.10.2018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</a:pPr>
            <a:r>
              <a:rPr lang="ru-RU" sz="5400" dirty="0" smtClean="0"/>
              <a:t>Современное состояние системы государственной регламентации образовательной деятельности</a:t>
            </a:r>
            <a:endParaRPr lang="ru-RU" sz="5400" dirty="0"/>
          </a:p>
        </p:txBody>
      </p:sp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1219200" y="2959768"/>
            <a:ext cx="21945600" cy="964932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Сбалансированная система государственных разрешительных и контрольно-надзорных действий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Единство подходов на всех уровнях образования с учетом разделения полномочий в системе образования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Информационная открытость сведений о качестве образования, предоставляемого организациями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Единая система требований к образовательной деятельности, основанная на показателях и критериях федеральных государственных образовательных стандартов, учитывающих содержательную и качественную характеристику образования по соответствующим профессиям, специальностям и направлениям подготовки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Наличие разработанного механизма вовлечения профессиональных организаций, профессиональных объединений к участию в мероприятиях разрешительной деятельности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Сосуществование различных форм подтверждения качества образования (общественная аккредитация, профессионально-общественная аккредитация, независимая оценка качества образования, международные рейтинги)</a:t>
            </a:r>
          </a:p>
        </p:txBody>
      </p:sp>
    </p:spTree>
    <p:extLst>
      <p:ext uri="{BB962C8B-B14F-4D97-AF65-F5344CB8AC3E}">
        <p14:creationId xmlns:p14="http://schemas.microsoft.com/office/powerpoint/2010/main" val="281939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</a:pPr>
            <a:r>
              <a:rPr lang="ru-RU" sz="5400" dirty="0" smtClean="0"/>
              <a:t>Проблемы состояние системы государственной регламентации образовательной деятельности</a:t>
            </a:r>
            <a:endParaRPr lang="ru-RU" sz="5400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3"/>
          </p:nvPr>
        </p:nvSpPr>
        <p:spPr>
          <a:xfrm>
            <a:off x="1652337" y="3200399"/>
            <a:ext cx="20967032" cy="950494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Отсутствие институциональной оценки деятельности образовательной организации при процедуре государственной аккредитации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Неиспользование данных, предоставляемых вузами в форме различного рода отчетности (мониторинг);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Неиспользование риск-ориентированных принципов при государственной аккредитации (процедура одинакова для всех вузов);</a:t>
            </a:r>
          </a:p>
          <a:p>
            <a:pPr algn="just"/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Затратность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действующей системы (для вузов – изготовление большого числа бумажных версий документов, для государственного бюджета – оплата работы большого числа экспертов, выезжающих в регионы);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Частая сменяемость образовательных стандартов, при этом не учтены такие важные показатели для реализации образовательных программ высшего образования, как научная деятельность, социокультурная среда, использование современных технологий и учебной литературы, оценка образовательной программы со стороны работодателя;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Отсутствие валидной системы независимой оценки качества подготовки обучающихся в соответствии с результатами обучения по программам высшего образования, необходимыми реальному рынку труда</a:t>
            </a:r>
          </a:p>
          <a:p>
            <a:pPr algn="just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Отсутствие объективной и актуальной информации об образовательной деятельности на официальных сайтах вузов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85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344740" y="1208935"/>
            <a:ext cx="20305987" cy="1390255"/>
          </a:xfrm>
        </p:spPr>
        <p:txBody>
          <a:bodyPr vert="horz" lIns="217709" tIns="108855" rIns="217709" bIns="108855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5400" dirty="0">
                <a:solidFill>
                  <a:schemeClr val="tx2"/>
                </a:solidFill>
              </a:rPr>
              <a:t>Национальные системы аккредитации высшего образования</a:t>
            </a:r>
            <a:br>
              <a:rPr lang="ru-RU" sz="5400" dirty="0">
                <a:solidFill>
                  <a:schemeClr val="tx2"/>
                </a:solidFill>
              </a:rPr>
            </a:br>
            <a:r>
              <a:rPr lang="ru-RU" sz="5400" dirty="0">
                <a:solidFill>
                  <a:schemeClr val="tx2"/>
                </a:solidFill>
              </a:rPr>
              <a:t/>
            </a:r>
            <a:br>
              <a:rPr lang="ru-RU" sz="5400" dirty="0">
                <a:solidFill>
                  <a:schemeClr val="tx2"/>
                </a:solidFill>
              </a:rPr>
            </a:br>
            <a:r>
              <a:rPr lang="ru-RU" sz="5400" dirty="0">
                <a:solidFill>
                  <a:schemeClr val="tx2"/>
                </a:solidFill>
              </a:rPr>
              <a:t>Модели </a:t>
            </a:r>
            <a:r>
              <a:rPr lang="ru-RU" sz="5400" dirty="0" smtClean="0">
                <a:solidFill>
                  <a:schemeClr val="tx2"/>
                </a:solidFill>
              </a:rPr>
              <a:t>и критерии оценки </a:t>
            </a:r>
            <a:r>
              <a:rPr lang="ru-RU" sz="5400" dirty="0">
                <a:solidFill>
                  <a:schemeClr val="tx2"/>
                </a:solidFill>
              </a:rPr>
              <a:t>качества высшего образования</a:t>
            </a:r>
          </a:p>
        </p:txBody>
      </p:sp>
      <p:sp>
        <p:nvSpPr>
          <p:cNvPr id="267283" name="Rectangle 19"/>
          <p:cNvSpPr>
            <a:spLocks noChangeArrowheads="1"/>
          </p:cNvSpPr>
          <p:nvPr/>
        </p:nvSpPr>
        <p:spPr bwMode="auto">
          <a:xfrm>
            <a:off x="796073" y="6942312"/>
            <a:ext cx="10820374" cy="9263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217709" tIns="108855" rIns="217709" bIns="108855" anchor="ctr"/>
          <a:lstStyle/>
          <a:p>
            <a:r>
              <a:rPr lang="ru-RU" sz="2400" i="1" dirty="0"/>
              <a:t>Скандинавские страны, Чехия, Латвия</a:t>
            </a:r>
            <a:r>
              <a:rPr lang="ru-RU" sz="2400" i="1" dirty="0" smtClean="0"/>
              <a:t>, Эстония</a:t>
            </a:r>
            <a:r>
              <a:rPr lang="ru-RU" sz="2400" i="1" dirty="0"/>
              <a:t>, Франция, Россия,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Германия  </a:t>
            </a:r>
            <a:r>
              <a:rPr lang="ru-RU" sz="2400" i="1" dirty="0"/>
              <a:t>(современная система)</a:t>
            </a:r>
          </a:p>
        </p:txBody>
      </p:sp>
      <p:sp>
        <p:nvSpPr>
          <p:cNvPr id="267289" name="AutoShape 25"/>
          <p:cNvSpPr>
            <a:spLocks noChangeArrowheads="1"/>
          </p:cNvSpPr>
          <p:nvPr/>
        </p:nvSpPr>
        <p:spPr bwMode="auto">
          <a:xfrm rot="5400000">
            <a:off x="4415898" y="-691419"/>
            <a:ext cx="3457574" cy="11713635"/>
          </a:xfrm>
          <a:prstGeom prst="wedgeRoundRectCallout">
            <a:avLst>
              <a:gd name="adj1" fmla="val -63778"/>
              <a:gd name="adj2" fmla="val 17037"/>
              <a:gd name="adj3" fmla="val 16667"/>
            </a:avLst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3500000" scaled="1"/>
            <a:tileRect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lIns="217709" tIns="108855" rIns="217709" bIns="108855"/>
          <a:lstStyle/>
          <a:p>
            <a:pPr algn="ctr">
              <a:lnSpc>
                <a:spcPct val="80000"/>
              </a:lnSpc>
            </a:pPr>
            <a:r>
              <a:rPr lang="ru-RU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Модель - "французская" основана на внешней оценке вуза с точки зрения его ответственности перед обществом и государством, посредством аттестации, аккредитации, инспекции. Государственные органы формулируют цели оценки, определяют наиболее важные аспекты оценки, принимают решение в организации образовательного процесса. Самооценке вуза придается номинальное значение, т.к. основное внимание уделяется проведению эффективной внешней оценки.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267290" name="AutoShape 26"/>
          <p:cNvSpPr>
            <a:spLocks noChangeArrowheads="1"/>
          </p:cNvSpPr>
          <p:nvPr/>
        </p:nvSpPr>
        <p:spPr bwMode="auto">
          <a:xfrm rot="5400000">
            <a:off x="16510530" y="-691418"/>
            <a:ext cx="3457574" cy="11713632"/>
          </a:xfrm>
          <a:prstGeom prst="wedgeRoundRectCallout">
            <a:avLst>
              <a:gd name="adj1" fmla="val -63778"/>
              <a:gd name="adj2" fmla="val -18454"/>
              <a:gd name="adj3" fmla="val 16667"/>
            </a:avLst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lIns="217709" tIns="108855" rIns="217709" bIns="108855"/>
          <a:lstStyle/>
          <a:p>
            <a:pPr algn="ctr">
              <a:lnSpc>
                <a:spcPct val="80000"/>
              </a:lnSpc>
            </a:pPr>
            <a:r>
              <a:rPr lang="ru-RU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Модель - "английская", в основе которой лежит внутренняя самооценка вузовского академического сообщества. Главная роль в обеспечении качества образования отводится внутренней составляющей, которая в свою очередь основывается на компетентности и ответственности преподавательского состава, руководителей вузов и учебных подразделений.</a:t>
            </a:r>
            <a:r>
              <a:rPr lang="ru-RU" sz="2800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12816436" y="6950334"/>
            <a:ext cx="10820374" cy="9263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217709" tIns="108855" rIns="217709" bIns="108855" anchor="ctr"/>
          <a:lstStyle/>
          <a:p>
            <a:r>
              <a:rPr lang="ru-RU" sz="2400" i="1" dirty="0"/>
              <a:t>Великобритания, Германия (изначально), </a:t>
            </a:r>
            <a:r>
              <a:rPr lang="ru-RU" sz="2400" i="1" dirty="0" smtClean="0"/>
              <a:t>США</a:t>
            </a:r>
            <a:r>
              <a:rPr lang="ru-RU" sz="2400" i="1" dirty="0"/>
              <a:t>,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страны </a:t>
            </a:r>
            <a:r>
              <a:rPr lang="ru-RU" sz="2400" i="1" dirty="0"/>
              <a:t>Латинской Америки, Австралия, Польша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816436" y="8983580"/>
            <a:ext cx="108203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l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создание соответствующей образовательной среды, независимость в реализации образователь­ных программ;</a:t>
            </a:r>
          </a:p>
          <a:p>
            <a:pPr marL="457200" lvl="0" indent="-457200" algn="l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эффективная организация академической активности;</a:t>
            </a:r>
          </a:p>
          <a:p>
            <a:pPr marL="457200" lvl="0" indent="-457200" algn="l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эффективная система гарантий качества;</a:t>
            </a:r>
          </a:p>
          <a:p>
            <a:pPr marL="457200" lvl="0" indent="-457200" algn="l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наличие интеллектуальной собственности;</a:t>
            </a:r>
          </a:p>
          <a:p>
            <a:pPr marL="457200" lvl="0" indent="-457200" algn="l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открытость для внешних рекомендаций;</a:t>
            </a:r>
          </a:p>
          <a:p>
            <a:pPr marL="457200" lvl="0" indent="-457200" algn="l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финансовая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безопасность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71011" y="8069178"/>
            <a:ext cx="182158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Используемые критерии оценки качества образования </a:t>
            </a:r>
            <a:endParaRPr lang="ru-RU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6706" y="8967539"/>
            <a:ext cx="108203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457200" lvl="0" indent="-457200" algn="l">
              <a:buFont typeface="Wingdings" pitchFamily="2" charset="2"/>
              <a:buChar char="ü"/>
            </a:lvl1pPr>
          </a:lstStyle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цели образовательной программы;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содержание программы;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студенты и учебный процесс;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профессорско-преподавательский состав;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подготовка к профессиональной деятельности;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материально-техническая база;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информационное обеспечение;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финансы и управление;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выпускники, их трудоустройство и карьерный рост.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9200" y="0"/>
            <a:ext cx="21945600" cy="1973179"/>
          </a:xfrm>
        </p:spPr>
        <p:txBody>
          <a:bodyPr vert="horz" lIns="217709" tIns="108855" rIns="217709" bIns="108855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5400" dirty="0"/>
              <a:t>Типы национальной оценки качества </a:t>
            </a:r>
            <a:r>
              <a:rPr lang="ru-RU" sz="5400" dirty="0" smtClean="0"/>
              <a:t>образования</a:t>
            </a:r>
            <a:endParaRPr lang="ru-RU" sz="5400" dirty="0"/>
          </a:p>
        </p:txBody>
      </p:sp>
      <p:sp>
        <p:nvSpPr>
          <p:cNvPr id="15" name="Объект 14"/>
          <p:cNvSpPr>
            <a:spLocks noGrp="1"/>
          </p:cNvSpPr>
          <p:nvPr>
            <p:ph idx="1"/>
          </p:nvPr>
        </p:nvSpPr>
        <p:spPr>
          <a:xfrm>
            <a:off x="1219200" y="2095165"/>
            <a:ext cx="21945600" cy="905192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Институциональный аудит 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напр., 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EUA,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Финляндия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Ирландия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Италия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Румыния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Швеция,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Великобритания)</a:t>
            </a:r>
            <a:endParaRPr lang="en-GB" sz="6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Институциональная оценка 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напр.,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EUA,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Австрия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Болгария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Финляндия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Франция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I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Ирландия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Италия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Латвия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Оценка программы 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напр., Австрия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Кипр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Дания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Финляндия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Ирландия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Италия, Латвия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Литва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Нидерланды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Польша, 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Швеция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Великобритания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Аккредитация программы 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напр., Австрия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Болгария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Кипр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Германия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Венгрия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Латвия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Литва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Нидерланды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Норвегия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Польша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Румыния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Швеция)</a:t>
            </a:r>
            <a:endParaRPr lang="en-GB" sz="6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Аккредитация учебного заведения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(напр.. Австрия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Болгария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Германия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Венгрия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Италия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Латвия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Румыния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Бенчмаркинг</a:t>
            </a: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(эталонное тестирование) учебных дисциплин или программ</a:t>
            </a:r>
            <a:r>
              <a:rPr lang="en-GB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напр., Литва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Нидерланды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Румыния)</a:t>
            </a:r>
            <a:endParaRPr lang="en-GB" sz="6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Оценка темы или учебной дисциплины 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напр., Финляндия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Германия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Нидерланды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Швеция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Великобритания</a:t>
            </a:r>
            <a:r>
              <a:rPr lang="en-GB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lIns="217709" tIns="108855" rIns="217709" bIns="108855"/>
          <a:lstStyle/>
          <a:p>
            <a:fld id="{8C7D931C-CB17-4363-BD03-8FA0F402F769}" type="slidenum">
              <a:rPr lang="ru-RU"/>
              <a:pPr/>
              <a:t>5</a:t>
            </a:fld>
            <a:endParaRPr lang="ru-RU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1166" y="8923283"/>
            <a:ext cx="23063542" cy="4303236"/>
          </a:xfrm>
          <a:prstGeom prst="rect">
            <a:avLst/>
          </a:prstGeom>
        </p:spPr>
        <p:txBody>
          <a:bodyPr vert="horz" lIns="217709" tIns="108855" rIns="217709" bIns="108855" rtlCol="0">
            <a:normAutofit/>
          </a:bodyPr>
          <a:lstStyle>
            <a:lvl1pPr marL="816411" indent="-816411" algn="l" defTabSz="21770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768890" indent="-680342" algn="l" defTabSz="2177095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3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2721369" indent="-544274" algn="l" defTabSz="21770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3809916" indent="-544274" algn="l" defTabSz="2177095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3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4898464" indent="-544274" algn="l" defTabSz="21770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5987011" indent="-544274" algn="l" defTabSz="2177095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3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7075559" indent="-544274" algn="l" defTabSz="21770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8164106" indent="-544274" algn="l" defTabSz="2177095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3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9252654" indent="-544274" algn="l" defTabSz="217709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8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endParaRPr lang="en-GB" sz="4100" dirty="0" smtClean="0"/>
          </a:p>
        </p:txBody>
      </p:sp>
      <p:sp>
        <p:nvSpPr>
          <p:cNvPr id="9" name="Дата 3"/>
          <p:cNvSpPr txBox="1">
            <a:spLocks/>
          </p:cNvSpPr>
          <p:nvPr/>
        </p:nvSpPr>
        <p:spPr>
          <a:xfrm>
            <a:off x="17631951" y="12776529"/>
            <a:ext cx="7159625" cy="33872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© </a:t>
            </a: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Sheffield Hallam University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7463510" y="12412795"/>
            <a:ext cx="6483851" cy="394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07816" tIns="103908" rIns="207816" bIns="103908">
            <a:spAutoFit/>
          </a:bodyPr>
          <a:lstStyle/>
          <a:p>
            <a:pPr algn="l" eaLnBrk="0" hangingPunct="0"/>
            <a:r>
              <a:rPr lang="en-GB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Source; Quality Procedures in European Higher Education ENQA Occasional paper 5: 38</a:t>
            </a:r>
          </a:p>
        </p:txBody>
      </p:sp>
    </p:spTree>
    <p:extLst>
      <p:ext uri="{BB962C8B-B14F-4D97-AF65-F5344CB8AC3E}">
        <p14:creationId xmlns:p14="http://schemas.microsoft.com/office/powerpoint/2010/main" val="307131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389" y="3104149"/>
            <a:ext cx="23269074" cy="974557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Использование результатов мониторинга эффективности образовательной деятельности вузов</a:t>
            </a:r>
          </a:p>
          <a:p>
            <a:pPr>
              <a:spcBef>
                <a:spcPts val="0"/>
              </a:spcBef>
            </a:pPr>
            <a:r>
              <a:rPr lang="ru-RU" sz="4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Выработка конкретных критериев оценки качества каждого уровня образования, укрупненной группы направлений подготовки</a:t>
            </a:r>
          </a:p>
          <a:p>
            <a:pPr>
              <a:spcBef>
                <a:spcPts val="0"/>
              </a:spcBef>
            </a:pPr>
            <a:r>
              <a:rPr lang="ru-RU" sz="4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Законодательное закрепление статуса ведущего вуза на основании достижения высоких результатов мониторинга эффективности образовательной деятельности</a:t>
            </a:r>
          </a:p>
          <a:p>
            <a:pPr>
              <a:spcBef>
                <a:spcPts val="0"/>
              </a:spcBef>
            </a:pPr>
            <a:r>
              <a:rPr lang="ru-RU" sz="4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Усиление роли независимой оценки качества подготовки обучающихся</a:t>
            </a:r>
          </a:p>
          <a:p>
            <a:pPr>
              <a:spcBef>
                <a:spcPts val="0"/>
              </a:spcBef>
            </a:pPr>
            <a:r>
              <a:rPr lang="ru-RU" sz="4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Обеспечение открытой и актуальной информации об образовательной деятельности на официальных сайтах вузов</a:t>
            </a:r>
          </a:p>
          <a:p>
            <a:pPr>
              <a:spcBef>
                <a:spcPts val="0"/>
              </a:spcBef>
            </a:pPr>
            <a:r>
              <a:rPr lang="ru-RU" sz="4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Усиление роли профессионально-общественной аккредитации</a:t>
            </a:r>
          </a:p>
          <a:p>
            <a:pPr>
              <a:spcBef>
                <a:spcPts val="0"/>
              </a:spcBef>
            </a:pPr>
            <a:r>
              <a:rPr lang="ru-RU" sz="4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Привлечение работодателей и профессиональных сообществ в качестве экспертных организаций, представителей ФУМО в качестве экспертов</a:t>
            </a:r>
          </a:p>
          <a:p>
            <a:pPr>
              <a:spcBef>
                <a:spcPts val="0"/>
              </a:spcBef>
            </a:pPr>
            <a:endParaRPr lang="ru-RU" sz="4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ru-RU" sz="4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vert="horz" lIns="217709" tIns="108855" rIns="217709" bIns="108855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5400" dirty="0" smtClean="0"/>
              <a:t>ОСНОВЫ РИСК-ОРИЕНТИРОВАННОЙ МОДЕЛИ </a:t>
            </a:r>
            <a:r>
              <a:rPr lang="ru-RU" sz="5400" dirty="0"/>
              <a:t>ГОСУДАРСТВЕННОЙ АККРЕДИТАЦИИ ОБРАЗОВАТЕЛЬНОЙ ДЕЯТЕЛЬНОСТИ В СИСТЕМЕ УПРАВЛЕНИЯ </a:t>
            </a:r>
            <a:r>
              <a:rPr lang="ru-RU" sz="5400" dirty="0" smtClean="0"/>
              <a:t>ОБРАЗОВАНИЕМ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717896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92156" y="1238018"/>
            <a:ext cx="21391843" cy="1253826"/>
          </a:xfrm>
        </p:spPr>
        <p:txBody>
          <a:bodyPr vert="horz" lIns="217709" tIns="108855" rIns="217709" bIns="108855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5400" dirty="0"/>
              <a:t>РИСК-ОРИЕНТИРОВАННАЯ МОДЕЛЬ ГОСУДАРСТВЕННОЙ АККРЕДИТАЦИИ ОБРАЗОВАТЕЛЬНОЙ ДЕЯТЕЛЬНОСТИ В СИСТЕМЕ УПРАВЛЕНИЯ ОБРАЗОВАНИЕМ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162138929"/>
              </p:ext>
            </p:extLst>
          </p:nvPr>
        </p:nvGraphicFramePr>
        <p:xfrm>
          <a:off x="138023" y="1242225"/>
          <a:ext cx="23481102" cy="10309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572004" y="10748535"/>
            <a:ext cx="6418048" cy="236360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lvl="0" algn="ctr"/>
            <a:r>
              <a:rPr lang="ru-RU" sz="2800" dirty="0" smtClean="0"/>
              <a:t>Мониторинг в отношении укрупненной группы профессий</a:t>
            </a:r>
            <a:r>
              <a:rPr lang="ru-RU" sz="2800" dirty="0"/>
              <a:t>, </a:t>
            </a:r>
            <a:r>
              <a:rPr lang="ru-RU" sz="2800" dirty="0" smtClean="0"/>
              <a:t>специальностей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и направлений подготовки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не проводился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226508" y="2323403"/>
            <a:ext cx="8347492" cy="23636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lvl="0" algn="ctr"/>
            <a:r>
              <a:rPr lang="ru-RU" sz="2800" dirty="0" smtClean="0"/>
              <a:t>Государственная аккредитация проводится на основании результатов аккредитационной экспертизы без выезда в отношении 1 образовательной программы, реализуемой образовательной организацией в рамках УГСН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2238024" y="5250507"/>
            <a:ext cx="8335975" cy="236360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lvl="0" algn="ctr"/>
            <a:r>
              <a:rPr lang="ru-RU" sz="2800" dirty="0" smtClean="0"/>
              <a:t>Государственная аккредитация проводится на основании результатов аккредитационной экспертизы без выезда в отношении всех образовательных программ, относящихся к таким УГСН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2249542" y="8074099"/>
            <a:ext cx="8324458" cy="236360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lvl="0" algn="ctr"/>
            <a:r>
              <a:rPr lang="ru-RU" sz="2800" dirty="0" smtClean="0"/>
              <a:t>Государственная аккредитация проводится на основании результатов аккредитационной экспертизы в отношении всех образовательных программ, реализуемых образовательной организацией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2261057" y="10742423"/>
            <a:ext cx="8312942" cy="236360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lvl="0" algn="ctr"/>
            <a:r>
              <a:rPr lang="ru-RU" sz="2800" dirty="0" smtClean="0"/>
              <a:t>Государственная аккредитация проводится на основании результатов аккредитационной экспертизы в отношении всех образовательных программ</a:t>
            </a:r>
            <a:endParaRPr lang="ru-RU" sz="2800" dirty="0"/>
          </a:p>
        </p:txBody>
      </p: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4260532285"/>
              </p:ext>
            </p:extLst>
          </p:nvPr>
        </p:nvGraphicFramePr>
        <p:xfrm>
          <a:off x="19754492" y="-2001245"/>
          <a:ext cx="4468480" cy="13992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0" name="Стрелка вправо 19"/>
          <p:cNvSpPr/>
          <p:nvPr/>
        </p:nvSpPr>
        <p:spPr>
          <a:xfrm>
            <a:off x="10993000" y="3364322"/>
            <a:ext cx="1236456" cy="638356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11001568" y="6187914"/>
            <a:ext cx="1236456" cy="638356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11001568" y="8936722"/>
            <a:ext cx="1236456" cy="638356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11024600" y="11749076"/>
            <a:ext cx="1236456" cy="638356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0364237" y="8557179"/>
            <a:ext cx="3968152" cy="3416320"/>
          </a:xfrm>
          <a:prstGeom prst="rect">
            <a:avLst/>
          </a:prstGeom>
          <a:noFill/>
        </p:spPr>
        <p:txBody>
          <a:bodyPr wrap="square" lIns="182880" tIns="91440" rIns="182880" bIns="91440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Процедура проводится в соответствии с установленным порядком, без учета результатов НОКО и ПОА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33979" y="7832806"/>
            <a:ext cx="19581962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999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217709" tIns="108855" rIns="217709" bIns="108855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5400" dirty="0" smtClean="0"/>
              <a:t>Развитие системы высшего образования в результате внедрения риск-ориентированной модели государственной аккредитации образовательной деятельности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Оформление профильной направленности вузов для социально-экономического развития регионов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Остановка оттока абитуриентов и молодых кадров, в том числе научно-педагогических, из регионов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Финансирование системы высшего образования по направлениям подготовки и специальностям, обладающих качественным потенциалом развития и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необходимым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для социально-экономического развития регионов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Сохранение академической свободы образовательной организации в выборе образовательных технологий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512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риветственный слайд">
  <a:themeElements>
    <a:clrScheme name="Приветственный слайд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A3534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Приветственный слайд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Приветственный слайд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653</TotalTime>
  <Words>993</Words>
  <Application>Microsoft Office PowerPoint</Application>
  <PresentationFormat>Произвольный</PresentationFormat>
  <Paragraphs>78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Изменения регламентации образовательной деятельности – взгляд общественного сектора</vt:lpstr>
      <vt:lpstr>Современное состояние системы государственной регламентации образовательной деятельности</vt:lpstr>
      <vt:lpstr>Проблемы состояние системы государственной регламентации образовательной деятельности</vt:lpstr>
      <vt:lpstr>Национальные системы аккредитации высшего образования  Модели и критерии оценки качества высшего образования</vt:lpstr>
      <vt:lpstr>Типы национальной оценки качества образования</vt:lpstr>
      <vt:lpstr>ОСНОВЫ РИСК-ОРИЕНТИРОВАННОЙ МОДЕЛИ ГОСУДАРСТВЕННОЙ АККРЕДИТАЦИИ ОБРАЗОВАТЕЛЬНОЙ ДЕЯТЕЛЬНОСТИ В СИСТЕМЕ УПРАВЛЕНИЯ ОБРАЗОВАНИЕМ</vt:lpstr>
      <vt:lpstr>РИСК-ОРИЕНТИРОВАННАЯ МОДЕЛЬ ГОСУДАРСТВЕННОЙ АККРЕДИТАЦИИ ОБРАЗОВАТЕЛЬНОЙ ДЕЯТЕЛЬНОСТИ В СИСТЕМЕ УПРАВЛЕНИЯ ОБРАЗОВАНИЕМ</vt:lpstr>
      <vt:lpstr>Развитие системы высшего образования в результате внедрения риск-ориентированной модели государственной аккредитации образовательной деятельности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Тимошина Елена Николаевна</dc:creator>
  <cp:lastModifiedBy>User</cp:lastModifiedBy>
  <cp:revision>57</cp:revision>
  <cp:lastPrinted>2018-10-04T12:35:42Z</cp:lastPrinted>
  <dcterms:modified xsi:type="dcterms:W3CDTF">2018-10-09T06:47:29Z</dcterms:modified>
</cp:coreProperties>
</file>