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7" r:id="rId2"/>
    <p:sldId id="303" r:id="rId3"/>
    <p:sldId id="312" r:id="rId4"/>
    <p:sldId id="313" r:id="rId5"/>
    <p:sldId id="314" r:id="rId6"/>
    <p:sldId id="315" r:id="rId7"/>
    <p:sldId id="311" r:id="rId8"/>
    <p:sldId id="310" r:id="rId9"/>
    <p:sldId id="309" r:id="rId10"/>
    <p:sldId id="304" r:id="rId11"/>
    <p:sldId id="298" r:id="rId12"/>
    <p:sldId id="308" r:id="rId13"/>
    <p:sldId id="305" r:id="rId14"/>
    <p:sldId id="320" r:id="rId15"/>
    <p:sldId id="319" r:id="rId16"/>
    <p:sldId id="318" r:id="rId17"/>
    <p:sldId id="307" r:id="rId18"/>
    <p:sldId id="317" r:id="rId19"/>
    <p:sldId id="316" r:id="rId20"/>
    <p:sldId id="302" r:id="rId21"/>
    <p:sldId id="263" r:id="rId22"/>
  </p:sldIdLst>
  <p:sldSz cx="21132800" cy="11887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101"/>
    <a:srgbClr val="074377"/>
    <a:srgbClr val="5B9BD5"/>
    <a:srgbClr val="9BC1E5"/>
    <a:srgbClr val="BC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42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1600" y="1945429"/>
            <a:ext cx="15849600" cy="4138507"/>
          </a:xfrm>
        </p:spPr>
        <p:txBody>
          <a:bodyPr anchor="b"/>
          <a:lstStyle>
            <a:lvl1pPr algn="ctr">
              <a:defRPr sz="10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1600" y="6243533"/>
            <a:ext cx="15849600" cy="2869987"/>
          </a:xfrm>
        </p:spPr>
        <p:txBody>
          <a:bodyPr/>
          <a:lstStyle>
            <a:lvl1pPr marL="0" indent="0" algn="ctr">
              <a:buNone/>
              <a:defRPr sz="4160"/>
            </a:lvl1pPr>
            <a:lvl2pPr marL="792465" indent="0" algn="ctr">
              <a:buNone/>
              <a:defRPr sz="3467"/>
            </a:lvl2pPr>
            <a:lvl3pPr marL="1584930" indent="0" algn="ctr">
              <a:buNone/>
              <a:defRPr sz="3120"/>
            </a:lvl3pPr>
            <a:lvl4pPr marL="2377394" indent="0" algn="ctr">
              <a:buNone/>
              <a:defRPr sz="2773"/>
            </a:lvl4pPr>
            <a:lvl5pPr marL="3169859" indent="0" algn="ctr">
              <a:buNone/>
              <a:defRPr sz="2773"/>
            </a:lvl5pPr>
            <a:lvl6pPr marL="3962324" indent="0" algn="ctr">
              <a:buNone/>
              <a:defRPr sz="2773"/>
            </a:lvl6pPr>
            <a:lvl7pPr marL="4754789" indent="0" algn="ctr">
              <a:buNone/>
              <a:defRPr sz="2773"/>
            </a:lvl7pPr>
            <a:lvl8pPr marL="5547253" indent="0" algn="ctr">
              <a:buNone/>
              <a:defRPr sz="2773"/>
            </a:lvl8pPr>
            <a:lvl9pPr marL="6339718" indent="0" algn="ctr">
              <a:buNone/>
              <a:defRPr sz="277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3119-BE38-48F1-9940-9D6E2D3F1F5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45E7-91B8-48FD-AA93-A05B59C10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22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3119-BE38-48F1-9940-9D6E2D3F1F5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45E7-91B8-48FD-AA93-A05B59C10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7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123160" y="632883"/>
            <a:ext cx="4556760" cy="1007385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2880" y="632883"/>
            <a:ext cx="13406120" cy="1007385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3119-BE38-48F1-9940-9D6E2D3F1F5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45E7-91B8-48FD-AA93-A05B59C10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09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3119-BE38-48F1-9940-9D6E2D3F1F5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45E7-91B8-48FD-AA93-A05B59C10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32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1873" y="2963547"/>
            <a:ext cx="18227040" cy="4944744"/>
          </a:xfrm>
        </p:spPr>
        <p:txBody>
          <a:bodyPr anchor="b"/>
          <a:lstStyle>
            <a:lvl1pPr>
              <a:defRPr sz="10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1873" y="7955070"/>
            <a:ext cx="18227040" cy="2600324"/>
          </a:xfrm>
        </p:spPr>
        <p:txBody>
          <a:bodyPr/>
          <a:lstStyle>
            <a:lvl1pPr marL="0" indent="0">
              <a:buNone/>
              <a:defRPr sz="4160">
                <a:solidFill>
                  <a:schemeClr val="tx1">
                    <a:tint val="75000"/>
                  </a:schemeClr>
                </a:solidFill>
              </a:defRPr>
            </a:lvl1pPr>
            <a:lvl2pPr marL="792465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2pPr>
            <a:lvl3pPr marL="1584930" indent="0">
              <a:buNone/>
              <a:defRPr sz="3120">
                <a:solidFill>
                  <a:schemeClr val="tx1">
                    <a:tint val="75000"/>
                  </a:schemeClr>
                </a:solidFill>
              </a:defRPr>
            </a:lvl3pPr>
            <a:lvl4pPr marL="2377394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4pPr>
            <a:lvl5pPr marL="3169859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5pPr>
            <a:lvl6pPr marL="3962324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6pPr>
            <a:lvl7pPr marL="4754789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7pPr>
            <a:lvl8pPr marL="5547253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8pPr>
            <a:lvl9pPr marL="6339718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3119-BE38-48F1-9940-9D6E2D3F1F5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45E7-91B8-48FD-AA93-A05B59C10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29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2880" y="3164417"/>
            <a:ext cx="8981440" cy="75423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0" y="3164417"/>
            <a:ext cx="8981440" cy="75423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3119-BE38-48F1-9940-9D6E2D3F1F5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45E7-91B8-48FD-AA93-A05B59C10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06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5633" y="632884"/>
            <a:ext cx="18227040" cy="229764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633" y="2914016"/>
            <a:ext cx="8940164" cy="1428114"/>
          </a:xfrm>
        </p:spPr>
        <p:txBody>
          <a:bodyPr anchor="b"/>
          <a:lstStyle>
            <a:lvl1pPr marL="0" indent="0">
              <a:buNone/>
              <a:defRPr sz="4160" b="1"/>
            </a:lvl1pPr>
            <a:lvl2pPr marL="792465" indent="0">
              <a:buNone/>
              <a:defRPr sz="3467" b="1"/>
            </a:lvl2pPr>
            <a:lvl3pPr marL="1584930" indent="0">
              <a:buNone/>
              <a:defRPr sz="3120" b="1"/>
            </a:lvl3pPr>
            <a:lvl4pPr marL="2377394" indent="0">
              <a:buNone/>
              <a:defRPr sz="2773" b="1"/>
            </a:lvl4pPr>
            <a:lvl5pPr marL="3169859" indent="0">
              <a:buNone/>
              <a:defRPr sz="2773" b="1"/>
            </a:lvl5pPr>
            <a:lvl6pPr marL="3962324" indent="0">
              <a:buNone/>
              <a:defRPr sz="2773" b="1"/>
            </a:lvl6pPr>
            <a:lvl7pPr marL="4754789" indent="0">
              <a:buNone/>
              <a:defRPr sz="2773" b="1"/>
            </a:lvl7pPr>
            <a:lvl8pPr marL="5547253" indent="0">
              <a:buNone/>
              <a:defRPr sz="2773" b="1"/>
            </a:lvl8pPr>
            <a:lvl9pPr marL="6339718" indent="0">
              <a:buNone/>
              <a:defRPr sz="277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5633" y="4342130"/>
            <a:ext cx="8940164" cy="63866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698480" y="2914016"/>
            <a:ext cx="8984193" cy="1428114"/>
          </a:xfrm>
        </p:spPr>
        <p:txBody>
          <a:bodyPr anchor="b"/>
          <a:lstStyle>
            <a:lvl1pPr marL="0" indent="0">
              <a:buNone/>
              <a:defRPr sz="4160" b="1"/>
            </a:lvl1pPr>
            <a:lvl2pPr marL="792465" indent="0">
              <a:buNone/>
              <a:defRPr sz="3467" b="1"/>
            </a:lvl2pPr>
            <a:lvl3pPr marL="1584930" indent="0">
              <a:buNone/>
              <a:defRPr sz="3120" b="1"/>
            </a:lvl3pPr>
            <a:lvl4pPr marL="2377394" indent="0">
              <a:buNone/>
              <a:defRPr sz="2773" b="1"/>
            </a:lvl4pPr>
            <a:lvl5pPr marL="3169859" indent="0">
              <a:buNone/>
              <a:defRPr sz="2773" b="1"/>
            </a:lvl5pPr>
            <a:lvl6pPr marL="3962324" indent="0">
              <a:buNone/>
              <a:defRPr sz="2773" b="1"/>
            </a:lvl6pPr>
            <a:lvl7pPr marL="4754789" indent="0">
              <a:buNone/>
              <a:defRPr sz="2773" b="1"/>
            </a:lvl7pPr>
            <a:lvl8pPr marL="5547253" indent="0">
              <a:buNone/>
              <a:defRPr sz="2773" b="1"/>
            </a:lvl8pPr>
            <a:lvl9pPr marL="6339718" indent="0">
              <a:buNone/>
              <a:defRPr sz="277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698480" y="4342130"/>
            <a:ext cx="8984193" cy="63866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3119-BE38-48F1-9940-9D6E2D3F1F5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45E7-91B8-48FD-AA93-A05B59C10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47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3119-BE38-48F1-9940-9D6E2D3F1F5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45E7-91B8-48FD-AA93-A05B59C10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04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3119-BE38-48F1-9940-9D6E2D3F1F5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45E7-91B8-48FD-AA93-A05B59C10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69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5634" y="792480"/>
            <a:ext cx="6815877" cy="2773680"/>
          </a:xfrm>
        </p:spPr>
        <p:txBody>
          <a:bodyPr anchor="b"/>
          <a:lstStyle>
            <a:lvl1pPr>
              <a:defRPr sz="554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4193" y="1711537"/>
            <a:ext cx="10698480" cy="8447617"/>
          </a:xfrm>
        </p:spPr>
        <p:txBody>
          <a:bodyPr/>
          <a:lstStyle>
            <a:lvl1pPr>
              <a:defRPr sz="5547"/>
            </a:lvl1pPr>
            <a:lvl2pPr>
              <a:defRPr sz="4853"/>
            </a:lvl2pPr>
            <a:lvl3pPr>
              <a:defRPr sz="4160"/>
            </a:lvl3pPr>
            <a:lvl4pPr>
              <a:defRPr sz="3467"/>
            </a:lvl4pPr>
            <a:lvl5pPr>
              <a:defRPr sz="3467"/>
            </a:lvl5pPr>
            <a:lvl6pPr>
              <a:defRPr sz="3467"/>
            </a:lvl6pPr>
            <a:lvl7pPr>
              <a:defRPr sz="3467"/>
            </a:lvl7pPr>
            <a:lvl8pPr>
              <a:defRPr sz="3467"/>
            </a:lvl8pPr>
            <a:lvl9pPr>
              <a:defRPr sz="34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5634" y="3566160"/>
            <a:ext cx="6815877" cy="6606753"/>
          </a:xfrm>
        </p:spPr>
        <p:txBody>
          <a:bodyPr/>
          <a:lstStyle>
            <a:lvl1pPr marL="0" indent="0">
              <a:buNone/>
              <a:defRPr sz="2773"/>
            </a:lvl1pPr>
            <a:lvl2pPr marL="792465" indent="0">
              <a:buNone/>
              <a:defRPr sz="2427"/>
            </a:lvl2pPr>
            <a:lvl3pPr marL="1584930" indent="0">
              <a:buNone/>
              <a:defRPr sz="2080"/>
            </a:lvl3pPr>
            <a:lvl4pPr marL="2377394" indent="0">
              <a:buNone/>
              <a:defRPr sz="1733"/>
            </a:lvl4pPr>
            <a:lvl5pPr marL="3169859" indent="0">
              <a:buNone/>
              <a:defRPr sz="1733"/>
            </a:lvl5pPr>
            <a:lvl6pPr marL="3962324" indent="0">
              <a:buNone/>
              <a:defRPr sz="1733"/>
            </a:lvl6pPr>
            <a:lvl7pPr marL="4754789" indent="0">
              <a:buNone/>
              <a:defRPr sz="1733"/>
            </a:lvl7pPr>
            <a:lvl8pPr marL="5547253" indent="0">
              <a:buNone/>
              <a:defRPr sz="1733"/>
            </a:lvl8pPr>
            <a:lvl9pPr marL="6339718" indent="0">
              <a:buNone/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3119-BE38-48F1-9940-9D6E2D3F1F5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45E7-91B8-48FD-AA93-A05B59C10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43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5634" y="792480"/>
            <a:ext cx="6815877" cy="2773680"/>
          </a:xfrm>
        </p:spPr>
        <p:txBody>
          <a:bodyPr anchor="b"/>
          <a:lstStyle>
            <a:lvl1pPr>
              <a:defRPr sz="554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984193" y="1711537"/>
            <a:ext cx="10698480" cy="8447617"/>
          </a:xfrm>
        </p:spPr>
        <p:txBody>
          <a:bodyPr anchor="t"/>
          <a:lstStyle>
            <a:lvl1pPr marL="0" indent="0">
              <a:buNone/>
              <a:defRPr sz="5547"/>
            </a:lvl1pPr>
            <a:lvl2pPr marL="792465" indent="0">
              <a:buNone/>
              <a:defRPr sz="4853"/>
            </a:lvl2pPr>
            <a:lvl3pPr marL="1584930" indent="0">
              <a:buNone/>
              <a:defRPr sz="4160"/>
            </a:lvl3pPr>
            <a:lvl4pPr marL="2377394" indent="0">
              <a:buNone/>
              <a:defRPr sz="3467"/>
            </a:lvl4pPr>
            <a:lvl5pPr marL="3169859" indent="0">
              <a:buNone/>
              <a:defRPr sz="3467"/>
            </a:lvl5pPr>
            <a:lvl6pPr marL="3962324" indent="0">
              <a:buNone/>
              <a:defRPr sz="3467"/>
            </a:lvl6pPr>
            <a:lvl7pPr marL="4754789" indent="0">
              <a:buNone/>
              <a:defRPr sz="3467"/>
            </a:lvl7pPr>
            <a:lvl8pPr marL="5547253" indent="0">
              <a:buNone/>
              <a:defRPr sz="3467"/>
            </a:lvl8pPr>
            <a:lvl9pPr marL="6339718" indent="0">
              <a:buNone/>
              <a:defRPr sz="346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5634" y="3566160"/>
            <a:ext cx="6815877" cy="6606753"/>
          </a:xfrm>
        </p:spPr>
        <p:txBody>
          <a:bodyPr/>
          <a:lstStyle>
            <a:lvl1pPr marL="0" indent="0">
              <a:buNone/>
              <a:defRPr sz="2773"/>
            </a:lvl1pPr>
            <a:lvl2pPr marL="792465" indent="0">
              <a:buNone/>
              <a:defRPr sz="2427"/>
            </a:lvl2pPr>
            <a:lvl3pPr marL="1584930" indent="0">
              <a:buNone/>
              <a:defRPr sz="2080"/>
            </a:lvl3pPr>
            <a:lvl4pPr marL="2377394" indent="0">
              <a:buNone/>
              <a:defRPr sz="1733"/>
            </a:lvl4pPr>
            <a:lvl5pPr marL="3169859" indent="0">
              <a:buNone/>
              <a:defRPr sz="1733"/>
            </a:lvl5pPr>
            <a:lvl6pPr marL="3962324" indent="0">
              <a:buNone/>
              <a:defRPr sz="1733"/>
            </a:lvl6pPr>
            <a:lvl7pPr marL="4754789" indent="0">
              <a:buNone/>
              <a:defRPr sz="1733"/>
            </a:lvl7pPr>
            <a:lvl8pPr marL="5547253" indent="0">
              <a:buNone/>
              <a:defRPr sz="1733"/>
            </a:lvl8pPr>
            <a:lvl9pPr marL="6339718" indent="0">
              <a:buNone/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3119-BE38-48F1-9940-9D6E2D3F1F5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45E7-91B8-48FD-AA93-A05B59C10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83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2880" y="632884"/>
            <a:ext cx="18227040" cy="2297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2880" y="3164417"/>
            <a:ext cx="18227040" cy="7542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52880" y="11017674"/>
            <a:ext cx="475488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93119-BE38-48F1-9940-9D6E2D3F1F5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00240" y="11017674"/>
            <a:ext cx="713232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925040" y="11017674"/>
            <a:ext cx="475488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F45E7-91B8-48FD-AA93-A05B59C10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31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584930" rtl="0" eaLnBrk="1" latinLnBrk="0" hangingPunct="1">
        <a:lnSpc>
          <a:spcPct val="90000"/>
        </a:lnSpc>
        <a:spcBef>
          <a:spcPct val="0"/>
        </a:spcBef>
        <a:buNone/>
        <a:defRPr sz="76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6232" indent="-396232" algn="l" defTabSz="1584930" rtl="0" eaLnBrk="1" latinLnBrk="0" hangingPunct="1">
        <a:lnSpc>
          <a:spcPct val="90000"/>
        </a:lnSpc>
        <a:spcBef>
          <a:spcPts val="1733"/>
        </a:spcBef>
        <a:buFont typeface="Arial" panose="020B0604020202020204" pitchFamily="34" charset="0"/>
        <a:buChar char="•"/>
        <a:defRPr sz="4853" kern="1200">
          <a:solidFill>
            <a:schemeClr val="tx1"/>
          </a:solidFill>
          <a:latin typeface="+mn-lt"/>
          <a:ea typeface="+mn-ea"/>
          <a:cs typeface="+mn-cs"/>
        </a:defRPr>
      </a:lvl1pPr>
      <a:lvl2pPr marL="1188697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4160" kern="1200">
          <a:solidFill>
            <a:schemeClr val="tx1"/>
          </a:solidFill>
          <a:latin typeface="+mn-lt"/>
          <a:ea typeface="+mn-ea"/>
          <a:cs typeface="+mn-cs"/>
        </a:defRPr>
      </a:lvl2pPr>
      <a:lvl3pPr marL="1981162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773627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4pPr>
      <a:lvl5pPr marL="3566091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5pPr>
      <a:lvl6pPr marL="4358556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6pPr>
      <a:lvl7pPr marL="5151021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7pPr>
      <a:lvl8pPr marL="5943486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8pPr>
      <a:lvl9pPr marL="6735950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1pPr>
      <a:lvl2pPr marL="792465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2pPr>
      <a:lvl3pPr marL="1584930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377394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4pPr>
      <a:lvl5pPr marL="3169859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5pPr>
      <a:lvl6pPr marL="3962324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6pPr>
      <a:lvl7pPr marL="4754789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7pPr>
      <a:lvl8pPr marL="5547253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8pPr>
      <a:lvl9pPr marL="6339718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01745" y="1983701"/>
            <a:ext cx="14331055" cy="29077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3" name="Параллелограмм 2"/>
          <p:cNvSpPr/>
          <p:nvPr/>
        </p:nvSpPr>
        <p:spPr>
          <a:xfrm>
            <a:off x="1" y="1981001"/>
            <a:ext cx="6801745" cy="2910494"/>
          </a:xfrm>
          <a:prstGeom prst="parallelogram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630" y="2171822"/>
            <a:ext cx="1028083" cy="7936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12029" y="3007215"/>
            <a:ext cx="3212448" cy="954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</a:t>
            </a:r>
            <a:r>
              <a:rPr lang="ru-RU" sz="18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67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8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</a:t>
            </a:r>
          </a:p>
          <a:p>
            <a:r>
              <a:rPr lang="ru-RU" sz="18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</a:t>
            </a:r>
          </a:p>
          <a:p>
            <a:r>
              <a:rPr lang="ru-RU" sz="18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97796" y="2010145"/>
            <a:ext cx="4950372" cy="2924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67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Общероссийская общественная организация</a:t>
            </a:r>
          </a:p>
          <a:p>
            <a:pPr algn="ctr"/>
            <a:r>
              <a:rPr lang="ru-RU" sz="1867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«Российское профессорское собрание»</a:t>
            </a:r>
          </a:p>
          <a:p>
            <a:pPr algn="ctr"/>
            <a:endParaRPr lang="ru-RU" sz="1867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ФОРУМ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</a:t>
            </a:r>
          </a:p>
          <a:p>
            <a:pPr algn="ctr"/>
            <a:r>
              <a:rPr lang="ru-RU" sz="2133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НАЦИОНАЛЬНЫЕ ПРОЕКТЫ И ПРОФЕССОРСКОЕ СООБЩЕСТВО</a:t>
            </a:r>
          </a:p>
          <a:p>
            <a:pPr algn="ctr"/>
            <a:endParaRPr lang="ru-RU" sz="1867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12775" y="7508413"/>
            <a:ext cx="323344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33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БЛАГОДАРИМ НАШИХ СПОНСОРОВ: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15917" y="7914277"/>
            <a:ext cx="185642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05975" y="5153462"/>
            <a:ext cx="1161312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Торжественная церемония награждения</a:t>
            </a:r>
          </a:p>
          <a:p>
            <a:pPr algn="ctr"/>
            <a:r>
              <a:rPr lang="ru-RU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Общенациональной премией</a:t>
            </a:r>
          </a:p>
          <a:p>
            <a:pPr algn="ctr"/>
            <a:r>
              <a:rPr 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«Профессор года»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17517" y="3972377"/>
            <a:ext cx="2333734" cy="851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ноября 2020</a:t>
            </a:r>
            <a:endParaRPr lang="ru-RU" sz="1333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</a:t>
            </a:r>
          </a:p>
          <a:p>
            <a:endParaRPr lang="ru-RU" sz="12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73" y="8053389"/>
            <a:ext cx="20216134" cy="157979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342" y="2016393"/>
            <a:ext cx="10249519" cy="791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027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654" y="1588918"/>
            <a:ext cx="10249519" cy="7911910"/>
          </a:xfrm>
          <a:prstGeom prst="rect">
            <a:avLst/>
          </a:prstGeom>
        </p:spPr>
      </p:pic>
      <p:sp>
        <p:nvSpPr>
          <p:cNvPr id="2" name="Параллелограмм 1"/>
          <p:cNvSpPr/>
          <p:nvPr/>
        </p:nvSpPr>
        <p:spPr>
          <a:xfrm>
            <a:off x="0" y="1986399"/>
            <a:ext cx="21132800" cy="2098811"/>
          </a:xfrm>
          <a:prstGeom prst="parallelogram">
            <a:avLst>
              <a:gd name="adj" fmla="val 0"/>
            </a:avLst>
          </a:prstGeom>
          <a:solidFill>
            <a:srgbClr val="0070C0">
              <a:shade val="30000"/>
              <a:satMod val="11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48" y="2110737"/>
            <a:ext cx="778906" cy="6012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6952" y="2836337"/>
            <a:ext cx="2783438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 </a:t>
            </a:r>
            <a:r>
              <a:rPr lang="ru-RU" sz="2133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sz="213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</a:t>
            </a: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18720643" y="3351515"/>
            <a:ext cx="2807120" cy="812357"/>
          </a:xfrm>
          <a:prstGeom prst="parallelogram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3" tIns="30482" rIns="60963" bIns="3048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6" name="TextBox 5"/>
          <p:cNvSpPr txBox="1"/>
          <p:nvPr/>
        </p:nvSpPr>
        <p:spPr>
          <a:xfrm>
            <a:off x="19046140" y="3477578"/>
            <a:ext cx="2416254" cy="68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ноября 2020</a:t>
            </a:r>
          </a:p>
          <a:p>
            <a:r>
              <a:rPr lang="ru-RU" sz="1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8599" y="2081649"/>
            <a:ext cx="13982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Торжественная церемония награждения лауреатов общенациональной премией «Профессор года» в номинации: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9655967" y="3443893"/>
            <a:ext cx="8616323" cy="894953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" name="TextBox 8"/>
          <p:cNvSpPr txBox="1"/>
          <p:nvPr/>
        </p:nvSpPr>
        <p:spPr>
          <a:xfrm>
            <a:off x="9960767" y="3544258"/>
            <a:ext cx="6607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науки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B9AD7DE5-54CB-154C-8330-B78A69A16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272975"/>
              </p:ext>
            </p:extLst>
          </p:nvPr>
        </p:nvGraphicFramePr>
        <p:xfrm>
          <a:off x="1122849" y="4732768"/>
          <a:ext cx="17597794" cy="47680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671273">
                  <a:extLst>
                    <a:ext uri="{9D8B030D-6E8A-4147-A177-3AD203B41FA5}">
                      <a16:colId xmlns:a16="http://schemas.microsoft.com/office/drawing/2014/main" val="2459169690"/>
                    </a:ext>
                  </a:extLst>
                </a:gridCol>
                <a:gridCol w="4926521">
                  <a:extLst>
                    <a:ext uri="{9D8B030D-6E8A-4147-A177-3AD203B41FA5}">
                      <a16:colId xmlns:a16="http://schemas.microsoft.com/office/drawing/2014/main" val="983547512"/>
                    </a:ext>
                  </a:extLst>
                </a:gridCol>
              </a:tblGrid>
              <a:tr h="1046058">
                <a:tc>
                  <a:txBody>
                    <a:bodyPr/>
                    <a:lstStyle/>
                    <a:p>
                      <a:pPr marL="86360" marR="8572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ДОНСКОГО ГОСУДАРСТВЕННОГО ТЕХНИЧЕСКОГО УНИВЕРСИТЕТА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286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ЕФРЕМОВА НАДЕЖДА ФЕДОРОВНА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3312565"/>
                  </a:ext>
                </a:extLst>
              </a:tr>
              <a:tr h="884124">
                <a:tc>
                  <a:txBody>
                    <a:bodyPr/>
                    <a:lstStyle/>
                    <a:p>
                      <a:pPr marL="101600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КАФЕДРЫ ТЕХНОЛОГИЧЕСКОГО И ХУДОЖЕСТВЕННОГО ОБРАЗОВАНИЯ</a:t>
                      </a:r>
                    </a:p>
                    <a:p>
                      <a:pPr marL="12763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НОВГОРОДСКОГО ГОСУДАРСТВЕННОГО УНИВЕРСИТЕТА ИМ. ЯРОСЛАВА МУДРОГО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ДОНИНА</a:t>
                      </a:r>
                      <a:r>
                        <a:rPr lang="ru-RU" sz="1300" spc="-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ИРИНА АЛЕКСАНДРОВНА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749271"/>
                  </a:ext>
                </a:extLst>
              </a:tr>
              <a:tr h="884124">
                <a:tc>
                  <a:txBody>
                    <a:bodyPr/>
                    <a:lstStyle/>
                    <a:p>
                      <a:pPr marL="69215" marR="64135" indent="-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КАФЕДРЫ БИОЛОГИИ ЧЕЛОВЕКА И ОСНОВ МЕДИЦИНСКИХ ЗНАНИЙ УЛЬЯНОВСКОГО ГОСУДАРСТВЕННОГО ПЕДАГОГИЧЕСКОГО УНИВЕРСИТЕТА ИМ. И.Н. УЛЬЯНОВА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45465" marR="261620" indent="-2717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НАЗАРЕНКО ЛЮДМИЛА ДМИТРИЕВНА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569072"/>
                  </a:ext>
                </a:extLst>
              </a:tr>
              <a:tr h="1069632">
                <a:tc>
                  <a:txBody>
                    <a:bodyPr/>
                    <a:lstStyle/>
                    <a:p>
                      <a:pPr marL="86995" marR="8445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ПРОРЕКТОР ПО УЧЕБНОЙ РАБОТЕ ЧЕЧЕНСКОГО ГОСУДАРСТВЕННОГО УНИВЕРСИТЕТА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286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ЯРЫЧЕВ НАСРУДИ УВАЙСОВИЧ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65532636"/>
                  </a:ext>
                </a:extLst>
              </a:tr>
              <a:tr h="884124">
                <a:tc>
                  <a:txBody>
                    <a:bodyPr/>
                    <a:lstStyle/>
                    <a:p>
                      <a:pPr marL="86995" marR="7937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ВОЛГОГРАДСКОГО ГОСУДАРСТВЕННОГО СОЦИАЛЬНО-ПЕДАГОГИЧЕСКОГО УНИВЕРСИТЕТА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15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СЕРИКОВ ВЛАДИСЛАВ ВЛАДИСЛАВОВИЧ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2533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973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654" y="1617948"/>
            <a:ext cx="10249519" cy="7911910"/>
          </a:xfrm>
          <a:prstGeom prst="rect">
            <a:avLst/>
          </a:prstGeom>
        </p:spPr>
      </p:pic>
      <p:sp>
        <p:nvSpPr>
          <p:cNvPr id="2" name="Параллелограмм 1"/>
          <p:cNvSpPr/>
          <p:nvPr/>
        </p:nvSpPr>
        <p:spPr>
          <a:xfrm>
            <a:off x="0" y="1986399"/>
            <a:ext cx="21132800" cy="2098811"/>
          </a:xfrm>
          <a:prstGeom prst="parallelogram">
            <a:avLst>
              <a:gd name="adj" fmla="val 0"/>
            </a:avLst>
          </a:prstGeom>
          <a:solidFill>
            <a:srgbClr val="0070C0">
              <a:shade val="30000"/>
              <a:satMod val="11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48" y="2110737"/>
            <a:ext cx="778906" cy="6012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6952" y="2836337"/>
            <a:ext cx="2783438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 </a:t>
            </a:r>
            <a:r>
              <a:rPr lang="ru-RU" sz="2133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sz="213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</a:t>
            </a: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18720643" y="3351515"/>
            <a:ext cx="2807120" cy="812357"/>
          </a:xfrm>
          <a:prstGeom prst="parallelogram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3" tIns="30482" rIns="60963" bIns="3048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6" name="TextBox 5"/>
          <p:cNvSpPr txBox="1"/>
          <p:nvPr/>
        </p:nvSpPr>
        <p:spPr>
          <a:xfrm>
            <a:off x="19046140" y="3477578"/>
            <a:ext cx="2416254" cy="68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ноября 2020</a:t>
            </a:r>
          </a:p>
          <a:p>
            <a:r>
              <a:rPr lang="ru-RU" sz="1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8599" y="2081649"/>
            <a:ext cx="13982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Торжественная церемония награждения лауреатов общенациональной премией «Профессор года» в номинации: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9655967" y="3443893"/>
            <a:ext cx="8616323" cy="894953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" name="TextBox 8"/>
          <p:cNvSpPr txBox="1"/>
          <p:nvPr/>
        </p:nvSpPr>
        <p:spPr>
          <a:xfrm>
            <a:off x="9960767" y="3544258"/>
            <a:ext cx="6607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Технические науки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B9AD7DE5-54CB-154C-8330-B78A69A16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500932"/>
              </p:ext>
            </p:extLst>
          </p:nvPr>
        </p:nvGraphicFramePr>
        <p:xfrm>
          <a:off x="1076952" y="4716812"/>
          <a:ext cx="17643690" cy="48443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704320">
                  <a:extLst>
                    <a:ext uri="{9D8B030D-6E8A-4147-A177-3AD203B41FA5}">
                      <a16:colId xmlns:a16="http://schemas.microsoft.com/office/drawing/2014/main" val="2459169690"/>
                    </a:ext>
                  </a:extLst>
                </a:gridCol>
                <a:gridCol w="4939370">
                  <a:extLst>
                    <a:ext uri="{9D8B030D-6E8A-4147-A177-3AD203B41FA5}">
                      <a16:colId xmlns:a16="http://schemas.microsoft.com/office/drawing/2014/main" val="983547512"/>
                    </a:ext>
                  </a:extLst>
                </a:gridCol>
              </a:tblGrid>
              <a:tr h="861262">
                <a:tc>
                  <a:txBody>
                    <a:bodyPr/>
                    <a:lstStyle/>
                    <a:p>
                      <a:pPr marL="86995" marR="8445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САНКТ-ПЕТЕРБУРГСКОГО ПОЛИТЕХНИЧЕСКОГО УНИВЕРСИТЕТА</a:t>
                      </a:r>
                    </a:p>
                    <a:p>
                      <a:pPr marL="86995" marR="8191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ПЕТРА ВЕЛИКОГО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2865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ЗЕГЖДА ПЕТР ДМИТРИЕВИЧ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3312565"/>
                  </a:ext>
                </a:extLst>
              </a:tr>
              <a:tr h="727934">
                <a:tc>
                  <a:txBody>
                    <a:bodyPr/>
                    <a:lstStyle/>
                    <a:p>
                      <a:pPr marL="1397635" marR="179705" indent="-120332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КАФЕДРЫ ПРИКЛАДНОЙ И ТЕХНИЧЕСКОЙ ФИЗИКИ ТЮМЕНСКОГО ГОСУДАРСТВЕННОГО УНИВЕРСИТЕТА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9430" marR="280670" indent="-224155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ВАКУЛИН АЛЕКСАНДР АНАТОЛЬЕВИЧ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749271"/>
                  </a:ext>
                </a:extLst>
              </a:tr>
              <a:tr h="727934">
                <a:tc>
                  <a:txBody>
                    <a:bodyPr/>
                    <a:lstStyle/>
                    <a:p>
                      <a:pPr marL="86995" marR="8064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КАФЕДРЫ ХИМИИ ВЯТСКОГО ГОСУДАРСТВЕННОГО УНИВЕРСИТЕТА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98805" marR="318770" indent="-26543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АШИХМИНА ТАМАРА ЯКОВЛЕВНА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569072"/>
                  </a:ext>
                </a:extLst>
              </a:tr>
              <a:tr h="880671">
                <a:tc>
                  <a:txBody>
                    <a:bodyPr/>
                    <a:lstStyle/>
                    <a:p>
                      <a:pPr marL="86995" marR="85090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НИЖЕГОРОДСКОГО ГОСУДАРСТВЕННОГО ТЕХНИЧЕСКОГО</a:t>
                      </a:r>
                    </a:p>
                    <a:p>
                      <a:pPr marL="86995" marR="8318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УНИВЕРСИТЕТА ИМ. Р.Е. АЛЕКСЕЕВА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35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ВОРОТЫНЦЕВ ИЛЬЯ ВЛАДИМИРОВИЧ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65532636"/>
                  </a:ext>
                </a:extLst>
              </a:tr>
              <a:tr h="727934">
                <a:tc>
                  <a:txBody>
                    <a:bodyPr/>
                    <a:lstStyle/>
                    <a:p>
                      <a:pPr marL="86995" marR="8191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 БИОМЕДИЦИНСКОЙ ИНЖЕНЕРИИ ЮГО-ЗАПАДНОГО</a:t>
                      </a:r>
                    </a:p>
                    <a:p>
                      <a:pPr marL="86995" marR="8064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ГОСУДАРСТВЕННОГО УНИВЕРСИТЕТА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35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КОРЕНЕВСКИЙ НИКОЛАЙ АЛЕКСЕЕВИЧ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2533821"/>
                  </a:ext>
                </a:extLst>
              </a:tr>
              <a:tr h="918649">
                <a:tc>
                  <a:txBody>
                    <a:bodyPr/>
                    <a:lstStyle/>
                    <a:p>
                      <a:pPr marL="86995" marR="8318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ДАЛЬНЕВОСТОЧНОГО РЕГИОНАЛЬНОГО УЧЕБНО-МЕТОДИЧЕСКОГО</a:t>
                      </a:r>
                    </a:p>
                    <a:p>
                      <a:pPr marL="86995" marR="8191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 ДАЛЬНЕВОСТОЧНОГО ФЕДЕРАЛЬНОГО УНИВЕРСИТЕТА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41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ФАТКУЛИН АНВИР АМРУЛОВИЧ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45058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295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654" y="1617948"/>
            <a:ext cx="10249519" cy="7911910"/>
          </a:xfrm>
          <a:prstGeom prst="rect">
            <a:avLst/>
          </a:prstGeom>
        </p:spPr>
      </p:pic>
      <p:sp>
        <p:nvSpPr>
          <p:cNvPr id="2" name="Параллелограмм 1"/>
          <p:cNvSpPr/>
          <p:nvPr/>
        </p:nvSpPr>
        <p:spPr>
          <a:xfrm>
            <a:off x="0" y="1986399"/>
            <a:ext cx="21132800" cy="2098811"/>
          </a:xfrm>
          <a:prstGeom prst="parallelogram">
            <a:avLst>
              <a:gd name="adj" fmla="val 0"/>
            </a:avLst>
          </a:prstGeom>
          <a:solidFill>
            <a:srgbClr val="0070C0">
              <a:shade val="30000"/>
              <a:satMod val="11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48" y="2110737"/>
            <a:ext cx="778906" cy="6012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6952" y="2836337"/>
            <a:ext cx="2783438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 </a:t>
            </a:r>
            <a:r>
              <a:rPr lang="ru-RU" sz="2133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sz="213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</a:t>
            </a: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18720643" y="3351515"/>
            <a:ext cx="2807120" cy="812357"/>
          </a:xfrm>
          <a:prstGeom prst="parallelogram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3" tIns="30482" rIns="60963" bIns="3048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6" name="TextBox 5"/>
          <p:cNvSpPr txBox="1"/>
          <p:nvPr/>
        </p:nvSpPr>
        <p:spPr>
          <a:xfrm>
            <a:off x="19046140" y="3477578"/>
            <a:ext cx="2416254" cy="68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ноября 2020</a:t>
            </a:r>
          </a:p>
          <a:p>
            <a:r>
              <a:rPr lang="ru-RU" sz="1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8599" y="2081649"/>
            <a:ext cx="13982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Торжественная церемония награждения лауреатов общенациональной премией «Профессор года» в номинации: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9655967" y="3443893"/>
            <a:ext cx="8616323" cy="894953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" name="TextBox 8"/>
          <p:cNvSpPr txBox="1"/>
          <p:nvPr/>
        </p:nvSpPr>
        <p:spPr>
          <a:xfrm>
            <a:off x="9960767" y="3544258"/>
            <a:ext cx="6607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Филологические науки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B9AD7DE5-54CB-154C-8330-B78A69A16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731314"/>
              </p:ext>
            </p:extLst>
          </p:nvPr>
        </p:nvGraphicFramePr>
        <p:xfrm>
          <a:off x="1122849" y="5135697"/>
          <a:ext cx="17597794" cy="15891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671273">
                  <a:extLst>
                    <a:ext uri="{9D8B030D-6E8A-4147-A177-3AD203B41FA5}">
                      <a16:colId xmlns:a16="http://schemas.microsoft.com/office/drawing/2014/main" val="2459169690"/>
                    </a:ext>
                  </a:extLst>
                </a:gridCol>
                <a:gridCol w="4926521">
                  <a:extLst>
                    <a:ext uri="{9D8B030D-6E8A-4147-A177-3AD203B41FA5}">
                      <a16:colId xmlns:a16="http://schemas.microsoft.com/office/drawing/2014/main" val="983547512"/>
                    </a:ext>
                  </a:extLst>
                </a:gridCol>
              </a:tblGrid>
              <a:tr h="861262">
                <a:tc>
                  <a:txBody>
                    <a:bodyPr/>
                    <a:lstStyle/>
                    <a:p>
                      <a:pPr marL="86995" marR="85090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 ТЕОРИИ ЯЗЫКА И МЕЖКУЛЬТУРНОЙ КОММУНИКАЦИИ</a:t>
                      </a:r>
                    </a:p>
                    <a:p>
                      <a:pPr marL="86995" marR="8318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ТВЕРСКОЙ ГОСУДАРСТВЕННОЙ СЕЛЬСКОХОЗЯЙСТВЕННОЙ АКАДЕМИИ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286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РОМАНОВ АЛЕКСЕЙ</a:t>
                      </a:r>
                    </a:p>
                    <a:p>
                      <a:pPr marL="64135" marR="6286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АРКАДЬЕВИЧ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3312565"/>
                  </a:ext>
                </a:extLst>
              </a:tr>
              <a:tr h="727934">
                <a:tc>
                  <a:txBody>
                    <a:bodyPr/>
                    <a:lstStyle/>
                    <a:p>
                      <a:pPr marL="86995" marR="8445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ИЗ ИНСТИТУТА ЯЗЫКОЗНАНИЯ РОССИЙСКОЙ АКАДЕМИИ НАУК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286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ДЕМЬЯНКОВ ВАЛЕРИЙ</a:t>
                      </a:r>
                    </a:p>
                    <a:p>
                      <a:pPr marL="64135" marR="615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ЗАКИЕВИЧ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749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405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654" y="1617948"/>
            <a:ext cx="10249519" cy="7911910"/>
          </a:xfrm>
          <a:prstGeom prst="rect">
            <a:avLst/>
          </a:prstGeom>
        </p:spPr>
      </p:pic>
      <p:sp>
        <p:nvSpPr>
          <p:cNvPr id="2" name="Параллелограмм 1"/>
          <p:cNvSpPr/>
          <p:nvPr/>
        </p:nvSpPr>
        <p:spPr>
          <a:xfrm>
            <a:off x="0" y="1986399"/>
            <a:ext cx="21132800" cy="2098811"/>
          </a:xfrm>
          <a:prstGeom prst="parallelogram">
            <a:avLst>
              <a:gd name="adj" fmla="val 0"/>
            </a:avLst>
          </a:prstGeom>
          <a:solidFill>
            <a:srgbClr val="0070C0">
              <a:shade val="30000"/>
              <a:satMod val="11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48" y="2110737"/>
            <a:ext cx="778906" cy="6012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6952" y="2836337"/>
            <a:ext cx="2783438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 </a:t>
            </a:r>
            <a:r>
              <a:rPr lang="ru-RU" sz="2133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sz="213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</a:t>
            </a: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18720643" y="3351515"/>
            <a:ext cx="2807120" cy="812357"/>
          </a:xfrm>
          <a:prstGeom prst="parallelogram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3" tIns="30482" rIns="60963" bIns="3048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6" name="TextBox 5"/>
          <p:cNvSpPr txBox="1"/>
          <p:nvPr/>
        </p:nvSpPr>
        <p:spPr>
          <a:xfrm>
            <a:off x="19046140" y="3477578"/>
            <a:ext cx="2416254" cy="68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ноября 2020</a:t>
            </a:r>
          </a:p>
          <a:p>
            <a:r>
              <a:rPr lang="ru-RU" sz="1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8599" y="2081649"/>
            <a:ext cx="13982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Торжественная церемония награждения лауреатов общенациональной премией «Профессор года» в номинации: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9655967" y="3443893"/>
            <a:ext cx="8616323" cy="894953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" name="TextBox 8"/>
          <p:cNvSpPr txBox="1"/>
          <p:nvPr/>
        </p:nvSpPr>
        <p:spPr>
          <a:xfrm>
            <a:off x="9960767" y="3544258"/>
            <a:ext cx="6607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Исторические науки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B9AD7DE5-54CB-154C-8330-B78A69A16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327151"/>
              </p:ext>
            </p:extLst>
          </p:nvPr>
        </p:nvGraphicFramePr>
        <p:xfrm>
          <a:off x="1076953" y="5061813"/>
          <a:ext cx="17643690" cy="233377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704320">
                  <a:extLst>
                    <a:ext uri="{9D8B030D-6E8A-4147-A177-3AD203B41FA5}">
                      <a16:colId xmlns:a16="http://schemas.microsoft.com/office/drawing/2014/main" val="2459169690"/>
                    </a:ext>
                  </a:extLst>
                </a:gridCol>
                <a:gridCol w="4939370">
                  <a:extLst>
                    <a:ext uri="{9D8B030D-6E8A-4147-A177-3AD203B41FA5}">
                      <a16:colId xmlns:a16="http://schemas.microsoft.com/office/drawing/2014/main" val="983547512"/>
                    </a:ext>
                  </a:extLst>
                </a:gridCol>
              </a:tblGrid>
              <a:tr h="877911">
                <a:tc>
                  <a:txBody>
                    <a:bodyPr/>
                    <a:lstStyle/>
                    <a:p>
                      <a:pPr marL="267970" marR="260985" indent="-381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 СОВРЕМЕННОЙ ОТЕЧЕСТВЕННОЙ ИСТОРИИ И ИСТОРИОГРАФИИ ОМСКОГО ГОСУДАРСТВЕННОГО УНИВЕРСИТЕТА </a:t>
                      </a:r>
                    </a:p>
                    <a:p>
                      <a:pPr marL="267970" marR="260985" indent="-381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ИМ. Ф.М. ДОСТОЕВСКОГО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0555" marR="328295" indent="-28956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КОРЗУН ВАЛЕНТИНА ПАВЛОВНА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3312565"/>
                  </a:ext>
                </a:extLst>
              </a:tr>
              <a:tr h="727934">
                <a:tc>
                  <a:txBody>
                    <a:bodyPr/>
                    <a:lstStyle/>
                    <a:p>
                      <a:pPr marL="86360" marR="8572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 КОМИТЕТА ГОСУДАРСТВЕННОЙ ДУМЫ ПО ОБРАЗОВАНИЮ И НАУКЕ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15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НИКОНОВ ВЯЧЕСЛАВ АЛЕКСЕЕВИЧ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749271"/>
                  </a:ext>
                </a:extLst>
              </a:tr>
              <a:tr h="727934">
                <a:tc>
                  <a:txBody>
                    <a:bodyPr/>
                    <a:lstStyle/>
                    <a:p>
                      <a:pPr marL="86995" marR="8191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КАФЕДРЫ ЕВРОПЕЙСКИХ ИССЛЕДОВАНИЙ СПБГУ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15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НОВИКОВА ИРИНА НИКОЛАЕВНА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569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460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654" y="1629451"/>
            <a:ext cx="10249519" cy="7911910"/>
          </a:xfrm>
          <a:prstGeom prst="rect">
            <a:avLst/>
          </a:prstGeom>
        </p:spPr>
      </p:pic>
      <p:sp>
        <p:nvSpPr>
          <p:cNvPr id="2" name="Параллелограмм 1"/>
          <p:cNvSpPr/>
          <p:nvPr/>
        </p:nvSpPr>
        <p:spPr>
          <a:xfrm>
            <a:off x="0" y="1986399"/>
            <a:ext cx="21132800" cy="2098811"/>
          </a:xfrm>
          <a:prstGeom prst="parallelogram">
            <a:avLst>
              <a:gd name="adj" fmla="val 0"/>
            </a:avLst>
          </a:prstGeom>
          <a:solidFill>
            <a:srgbClr val="0070C0">
              <a:shade val="30000"/>
              <a:satMod val="11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48" y="2110737"/>
            <a:ext cx="778906" cy="6012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6952" y="2836337"/>
            <a:ext cx="2783438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 </a:t>
            </a:r>
            <a:r>
              <a:rPr lang="ru-RU" sz="2133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sz="213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</a:t>
            </a: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18720643" y="3351515"/>
            <a:ext cx="2807120" cy="812357"/>
          </a:xfrm>
          <a:prstGeom prst="parallelogram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3" tIns="30482" rIns="60963" bIns="3048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6" name="TextBox 5"/>
          <p:cNvSpPr txBox="1"/>
          <p:nvPr/>
        </p:nvSpPr>
        <p:spPr>
          <a:xfrm>
            <a:off x="19046140" y="3477578"/>
            <a:ext cx="2416254" cy="68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ноября 2020</a:t>
            </a:r>
          </a:p>
          <a:p>
            <a:r>
              <a:rPr lang="ru-RU" sz="1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8599" y="2081649"/>
            <a:ext cx="13982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Торжественная церемония награждения лауреатов общенациональной премией «Профессор года» в номинации: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8248045" y="3443893"/>
            <a:ext cx="10024245" cy="894953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" name="TextBox 8"/>
          <p:cNvSpPr txBox="1"/>
          <p:nvPr/>
        </p:nvSpPr>
        <p:spPr>
          <a:xfrm>
            <a:off x="8454311" y="3544258"/>
            <a:ext cx="9593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Психологические науки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B9AD7DE5-54CB-154C-8330-B78A69A16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735515"/>
              </p:ext>
            </p:extLst>
          </p:nvPr>
        </p:nvGraphicFramePr>
        <p:xfrm>
          <a:off x="1122849" y="5135696"/>
          <a:ext cx="17597795" cy="9631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671274">
                  <a:extLst>
                    <a:ext uri="{9D8B030D-6E8A-4147-A177-3AD203B41FA5}">
                      <a16:colId xmlns:a16="http://schemas.microsoft.com/office/drawing/2014/main" val="2459169690"/>
                    </a:ext>
                  </a:extLst>
                </a:gridCol>
                <a:gridCol w="4926521">
                  <a:extLst>
                    <a:ext uri="{9D8B030D-6E8A-4147-A177-3AD203B41FA5}">
                      <a16:colId xmlns:a16="http://schemas.microsoft.com/office/drawing/2014/main" val="983547512"/>
                    </a:ext>
                  </a:extLst>
                </a:gridCol>
              </a:tblGrid>
              <a:tr h="963187">
                <a:tc>
                  <a:txBody>
                    <a:bodyPr/>
                    <a:lstStyle/>
                    <a:p>
                      <a:pPr marL="86995" marR="8572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 ПСИХОЛОГИИ ОБРАЗОВАНИЯ И ПЕДАГОГИКИ</a:t>
                      </a:r>
                    </a:p>
                    <a:p>
                      <a:pPr marL="86995" marR="8445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ФАКУЛЬТЕТА ПСИХОЛОГИИ МГУ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22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ВЕРАКСА АЛЕКСАНДР</a:t>
                      </a:r>
                    </a:p>
                    <a:p>
                      <a:pPr marL="64135" marR="615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НИКОЛАЕВИЧ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3312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581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654" y="1629451"/>
            <a:ext cx="10249519" cy="7911910"/>
          </a:xfrm>
          <a:prstGeom prst="rect">
            <a:avLst/>
          </a:prstGeom>
        </p:spPr>
      </p:pic>
      <p:sp>
        <p:nvSpPr>
          <p:cNvPr id="2" name="Параллелограмм 1"/>
          <p:cNvSpPr/>
          <p:nvPr/>
        </p:nvSpPr>
        <p:spPr>
          <a:xfrm>
            <a:off x="0" y="1986399"/>
            <a:ext cx="21132800" cy="2098811"/>
          </a:xfrm>
          <a:prstGeom prst="parallelogram">
            <a:avLst>
              <a:gd name="adj" fmla="val 0"/>
            </a:avLst>
          </a:prstGeom>
          <a:solidFill>
            <a:srgbClr val="0070C0">
              <a:shade val="30000"/>
              <a:satMod val="11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48" y="2110737"/>
            <a:ext cx="778906" cy="6012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6952" y="2836337"/>
            <a:ext cx="2783438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 </a:t>
            </a:r>
            <a:r>
              <a:rPr lang="ru-RU" sz="2133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sz="213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</a:t>
            </a: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18720643" y="3351515"/>
            <a:ext cx="2807120" cy="812357"/>
          </a:xfrm>
          <a:prstGeom prst="parallelogram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3" tIns="30482" rIns="60963" bIns="3048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6" name="TextBox 5"/>
          <p:cNvSpPr txBox="1"/>
          <p:nvPr/>
        </p:nvSpPr>
        <p:spPr>
          <a:xfrm>
            <a:off x="19046140" y="3477578"/>
            <a:ext cx="2416254" cy="68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ноября 2020</a:t>
            </a:r>
          </a:p>
          <a:p>
            <a:r>
              <a:rPr lang="ru-RU" sz="1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8599" y="2081649"/>
            <a:ext cx="13982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Торжественная церемония награждения лауреатов общенациональной премией «Профессор года» в номинации: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8248045" y="3443893"/>
            <a:ext cx="10024245" cy="894953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" name="TextBox 8"/>
          <p:cNvSpPr txBox="1"/>
          <p:nvPr/>
        </p:nvSpPr>
        <p:spPr>
          <a:xfrm>
            <a:off x="8454311" y="3544258"/>
            <a:ext cx="9593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Биологические науки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B9AD7DE5-54CB-154C-8330-B78A69A16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336159"/>
              </p:ext>
            </p:extLst>
          </p:nvPr>
        </p:nvGraphicFramePr>
        <p:xfrm>
          <a:off x="1122849" y="5135696"/>
          <a:ext cx="17597795" cy="9631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671274">
                  <a:extLst>
                    <a:ext uri="{9D8B030D-6E8A-4147-A177-3AD203B41FA5}">
                      <a16:colId xmlns:a16="http://schemas.microsoft.com/office/drawing/2014/main" val="2459169690"/>
                    </a:ext>
                  </a:extLst>
                </a:gridCol>
                <a:gridCol w="4926521">
                  <a:extLst>
                    <a:ext uri="{9D8B030D-6E8A-4147-A177-3AD203B41FA5}">
                      <a16:colId xmlns:a16="http://schemas.microsoft.com/office/drawing/2014/main" val="983547512"/>
                    </a:ext>
                  </a:extLst>
                </a:gridCol>
              </a:tblGrid>
              <a:tr h="963187">
                <a:tc>
                  <a:txBody>
                    <a:bodyPr/>
                    <a:lstStyle/>
                    <a:p>
                      <a:pPr marL="86995" marR="83820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БИОЛОГИЧЕСКОГО ФАКУЛЬТЕТА АЛТАЙСКОГО ГОСУДАРСТВЕННОГО</a:t>
                      </a:r>
                    </a:p>
                    <a:p>
                      <a:pPr marL="86995" marR="83820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35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СИЛАНТЬЕВА МАРИНА</a:t>
                      </a:r>
                    </a:p>
                    <a:p>
                      <a:pPr marL="64135" marR="615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МИХАЙЛОВНА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3312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91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654" y="1629451"/>
            <a:ext cx="10249519" cy="7911910"/>
          </a:xfrm>
          <a:prstGeom prst="rect">
            <a:avLst/>
          </a:prstGeom>
        </p:spPr>
      </p:pic>
      <p:sp>
        <p:nvSpPr>
          <p:cNvPr id="2" name="Параллелограмм 1"/>
          <p:cNvSpPr/>
          <p:nvPr/>
        </p:nvSpPr>
        <p:spPr>
          <a:xfrm>
            <a:off x="0" y="1986399"/>
            <a:ext cx="21132800" cy="2098811"/>
          </a:xfrm>
          <a:prstGeom prst="parallelogram">
            <a:avLst>
              <a:gd name="adj" fmla="val 0"/>
            </a:avLst>
          </a:prstGeom>
          <a:solidFill>
            <a:srgbClr val="0070C0">
              <a:shade val="30000"/>
              <a:satMod val="11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48" y="2110737"/>
            <a:ext cx="778906" cy="6012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6952" y="2836337"/>
            <a:ext cx="2783438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 </a:t>
            </a:r>
            <a:r>
              <a:rPr lang="ru-RU" sz="2133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sz="213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</a:t>
            </a: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18720643" y="3351515"/>
            <a:ext cx="2807120" cy="812357"/>
          </a:xfrm>
          <a:prstGeom prst="parallelogram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3" tIns="30482" rIns="60963" bIns="3048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6" name="TextBox 5"/>
          <p:cNvSpPr txBox="1"/>
          <p:nvPr/>
        </p:nvSpPr>
        <p:spPr>
          <a:xfrm>
            <a:off x="19046140" y="3477578"/>
            <a:ext cx="2416254" cy="68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ноября 2020</a:t>
            </a:r>
          </a:p>
          <a:p>
            <a:r>
              <a:rPr lang="ru-RU" sz="1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8599" y="2081649"/>
            <a:ext cx="13982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Торжественная церемония награждения лауреатов общенациональной премией «Профессор года» в номинации: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8248045" y="3443893"/>
            <a:ext cx="10024245" cy="894953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" name="TextBox 8"/>
          <p:cNvSpPr txBox="1"/>
          <p:nvPr/>
        </p:nvSpPr>
        <p:spPr>
          <a:xfrm>
            <a:off x="8454311" y="3544258"/>
            <a:ext cx="9593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 науки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B9AD7DE5-54CB-154C-8330-B78A69A16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080468"/>
              </p:ext>
            </p:extLst>
          </p:nvPr>
        </p:nvGraphicFramePr>
        <p:xfrm>
          <a:off x="1122849" y="5135696"/>
          <a:ext cx="17597795" cy="9631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671274">
                  <a:extLst>
                    <a:ext uri="{9D8B030D-6E8A-4147-A177-3AD203B41FA5}">
                      <a16:colId xmlns:a16="http://schemas.microsoft.com/office/drawing/2014/main" val="2459169690"/>
                    </a:ext>
                  </a:extLst>
                </a:gridCol>
                <a:gridCol w="4926521">
                  <a:extLst>
                    <a:ext uri="{9D8B030D-6E8A-4147-A177-3AD203B41FA5}">
                      <a16:colId xmlns:a16="http://schemas.microsoft.com/office/drawing/2014/main" val="983547512"/>
                    </a:ext>
                  </a:extLst>
                </a:gridCol>
              </a:tblGrid>
              <a:tr h="963187">
                <a:tc>
                  <a:txBody>
                    <a:bodyPr/>
                    <a:lstStyle/>
                    <a:p>
                      <a:pPr marL="86995" marR="8318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 ОБЩЕСТВЕННЫХ СВЯЗЕЙ И МЕДИАПОЛИТИКИ</a:t>
                      </a:r>
                    </a:p>
                    <a:p>
                      <a:pPr marL="86995" marR="8064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РАНХИГС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15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ШАРКОВ ФЕЛИКС</a:t>
                      </a:r>
                    </a:p>
                    <a:p>
                      <a:pPr marL="64135" marR="615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ИЗОСИМОВИЧ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3312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821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654" y="1617948"/>
            <a:ext cx="10249519" cy="7911910"/>
          </a:xfrm>
          <a:prstGeom prst="rect">
            <a:avLst/>
          </a:prstGeom>
        </p:spPr>
      </p:pic>
      <p:sp>
        <p:nvSpPr>
          <p:cNvPr id="2" name="Параллелограмм 1"/>
          <p:cNvSpPr/>
          <p:nvPr/>
        </p:nvSpPr>
        <p:spPr>
          <a:xfrm>
            <a:off x="0" y="1986399"/>
            <a:ext cx="21132800" cy="2098811"/>
          </a:xfrm>
          <a:prstGeom prst="parallelogram">
            <a:avLst>
              <a:gd name="adj" fmla="val 0"/>
            </a:avLst>
          </a:prstGeom>
          <a:solidFill>
            <a:srgbClr val="0070C0">
              <a:shade val="30000"/>
              <a:satMod val="11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48" y="2110737"/>
            <a:ext cx="778906" cy="6012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6952" y="2836337"/>
            <a:ext cx="2783438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 </a:t>
            </a:r>
            <a:r>
              <a:rPr lang="ru-RU" sz="2133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sz="213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</a:t>
            </a: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18720643" y="3351515"/>
            <a:ext cx="2807120" cy="812357"/>
          </a:xfrm>
          <a:prstGeom prst="parallelogram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3" tIns="30482" rIns="60963" bIns="3048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6" name="TextBox 5"/>
          <p:cNvSpPr txBox="1"/>
          <p:nvPr/>
        </p:nvSpPr>
        <p:spPr>
          <a:xfrm>
            <a:off x="19046140" y="3477578"/>
            <a:ext cx="2416254" cy="68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ноября 2020</a:t>
            </a:r>
          </a:p>
          <a:p>
            <a:r>
              <a:rPr lang="ru-RU" sz="1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8599" y="2081649"/>
            <a:ext cx="13982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Торжественная церемония награждения лауреатов общенациональной премией «Профессор года» в номинации: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9655967" y="3443893"/>
            <a:ext cx="8616323" cy="894953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" name="TextBox 8"/>
          <p:cNvSpPr txBox="1"/>
          <p:nvPr/>
        </p:nvSpPr>
        <p:spPr>
          <a:xfrm>
            <a:off x="9960767" y="3544258"/>
            <a:ext cx="6607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о земле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B9AD7DE5-54CB-154C-8330-B78A69A16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462727"/>
              </p:ext>
            </p:extLst>
          </p:nvPr>
        </p:nvGraphicFramePr>
        <p:xfrm>
          <a:off x="1122849" y="5135697"/>
          <a:ext cx="17597794" cy="15891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671273">
                  <a:extLst>
                    <a:ext uri="{9D8B030D-6E8A-4147-A177-3AD203B41FA5}">
                      <a16:colId xmlns:a16="http://schemas.microsoft.com/office/drawing/2014/main" val="2459169690"/>
                    </a:ext>
                  </a:extLst>
                </a:gridCol>
                <a:gridCol w="4926521">
                  <a:extLst>
                    <a:ext uri="{9D8B030D-6E8A-4147-A177-3AD203B41FA5}">
                      <a16:colId xmlns:a16="http://schemas.microsoft.com/office/drawing/2014/main" val="983547512"/>
                    </a:ext>
                  </a:extLst>
                </a:gridCol>
              </a:tblGrid>
              <a:tr h="861262">
                <a:tc>
                  <a:txBody>
                    <a:bodyPr/>
                    <a:lstStyle/>
                    <a:p>
                      <a:pPr marL="86995" marR="8572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 РЕГИОНАЛЬНОЙ И МУНИЦИПАЛЬНОЙ ЭКОНОМИКИ</a:t>
                      </a:r>
                    </a:p>
                    <a:p>
                      <a:pPr marL="86995" marR="85090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УРАЛЬСКОГО ГОСУДАРСТВЕННОГО ЭЕОНОМИЧЕСКОГО УНИВЕРСИТЕТА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286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АНИМИЦА ЕВГЕНИЙ</a:t>
                      </a:r>
                    </a:p>
                    <a:p>
                      <a:pPr marL="64135" marR="615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ГЕОРГИЕВИЧ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3312565"/>
                  </a:ext>
                </a:extLst>
              </a:tr>
              <a:tr h="727934">
                <a:tc>
                  <a:txBody>
                    <a:bodyPr/>
                    <a:lstStyle/>
                    <a:p>
                      <a:pPr marL="86995" marR="83820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СЕВЕРО-КАВКАЗСКОГО ФЕДЕРАЛЬНОГО</a:t>
                      </a:r>
                    </a:p>
                    <a:p>
                      <a:pPr marL="86995" marR="8445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5811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ГАЛАЙ БОРИС ФЕДОРОВИЧ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749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361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654" y="1629451"/>
            <a:ext cx="10249519" cy="7911910"/>
          </a:xfrm>
          <a:prstGeom prst="rect">
            <a:avLst/>
          </a:prstGeom>
        </p:spPr>
      </p:pic>
      <p:sp>
        <p:nvSpPr>
          <p:cNvPr id="2" name="Параллелограмм 1"/>
          <p:cNvSpPr/>
          <p:nvPr/>
        </p:nvSpPr>
        <p:spPr>
          <a:xfrm>
            <a:off x="0" y="1986399"/>
            <a:ext cx="21132800" cy="2098811"/>
          </a:xfrm>
          <a:prstGeom prst="parallelogram">
            <a:avLst>
              <a:gd name="adj" fmla="val 0"/>
            </a:avLst>
          </a:prstGeom>
          <a:solidFill>
            <a:srgbClr val="0070C0">
              <a:shade val="30000"/>
              <a:satMod val="11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48" y="2110737"/>
            <a:ext cx="778906" cy="6012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6952" y="2836337"/>
            <a:ext cx="2783438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 </a:t>
            </a:r>
            <a:r>
              <a:rPr lang="ru-RU" sz="2133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sz="213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</a:t>
            </a: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18720643" y="3351515"/>
            <a:ext cx="2807120" cy="812357"/>
          </a:xfrm>
          <a:prstGeom prst="parallelogram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3" tIns="30482" rIns="60963" bIns="3048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6" name="TextBox 5"/>
          <p:cNvSpPr txBox="1"/>
          <p:nvPr/>
        </p:nvSpPr>
        <p:spPr>
          <a:xfrm>
            <a:off x="19046140" y="3477578"/>
            <a:ext cx="2416254" cy="68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ноября 2020</a:t>
            </a:r>
          </a:p>
          <a:p>
            <a:r>
              <a:rPr lang="ru-RU" sz="1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8599" y="2081649"/>
            <a:ext cx="13982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Торжественная церемония награждения лауреатов общенациональной премией «Профессор года» в номинации: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8248045" y="3443893"/>
            <a:ext cx="10024245" cy="894953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" name="TextBox 8"/>
          <p:cNvSpPr txBox="1"/>
          <p:nvPr/>
        </p:nvSpPr>
        <p:spPr>
          <a:xfrm>
            <a:off x="8454311" y="3544258"/>
            <a:ext cx="9593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Политические науки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B9AD7DE5-54CB-154C-8330-B78A69A16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495138"/>
              </p:ext>
            </p:extLst>
          </p:nvPr>
        </p:nvGraphicFramePr>
        <p:xfrm>
          <a:off x="1122849" y="5135696"/>
          <a:ext cx="17597795" cy="9631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671274">
                  <a:extLst>
                    <a:ext uri="{9D8B030D-6E8A-4147-A177-3AD203B41FA5}">
                      <a16:colId xmlns:a16="http://schemas.microsoft.com/office/drawing/2014/main" val="2459169690"/>
                    </a:ext>
                  </a:extLst>
                </a:gridCol>
                <a:gridCol w="4926521">
                  <a:extLst>
                    <a:ext uri="{9D8B030D-6E8A-4147-A177-3AD203B41FA5}">
                      <a16:colId xmlns:a16="http://schemas.microsoft.com/office/drawing/2014/main" val="983547512"/>
                    </a:ext>
                  </a:extLst>
                </a:gridCol>
              </a:tblGrid>
              <a:tr h="963187">
                <a:tc>
                  <a:txBody>
                    <a:bodyPr/>
                    <a:lstStyle/>
                    <a:p>
                      <a:pPr marL="86995" marR="83820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 ПОЛИТИЧЕСКОГО УПРАВЛЕНИЯ ФАКУЛЬТЕТА</a:t>
                      </a:r>
                    </a:p>
                    <a:p>
                      <a:pPr marL="86995" marR="81280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ПОЛИТОЛОГИИ СПБГУ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41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СМОРГУНОВ ЛЕОНИД</a:t>
                      </a:r>
                    </a:p>
                    <a:p>
                      <a:pPr marL="64135" marR="6286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ВЛАДИМИРОВИЧ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3312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71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654" y="1617948"/>
            <a:ext cx="10249519" cy="7911910"/>
          </a:xfrm>
          <a:prstGeom prst="rect">
            <a:avLst/>
          </a:prstGeom>
        </p:spPr>
      </p:pic>
      <p:sp>
        <p:nvSpPr>
          <p:cNvPr id="2" name="Параллелограмм 1"/>
          <p:cNvSpPr/>
          <p:nvPr/>
        </p:nvSpPr>
        <p:spPr>
          <a:xfrm>
            <a:off x="0" y="1986399"/>
            <a:ext cx="21132800" cy="2098811"/>
          </a:xfrm>
          <a:prstGeom prst="parallelogram">
            <a:avLst>
              <a:gd name="adj" fmla="val 0"/>
            </a:avLst>
          </a:prstGeom>
          <a:solidFill>
            <a:srgbClr val="0070C0">
              <a:shade val="30000"/>
              <a:satMod val="11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48" y="2110737"/>
            <a:ext cx="778906" cy="6012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6952" y="2836337"/>
            <a:ext cx="2783438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 </a:t>
            </a:r>
            <a:r>
              <a:rPr lang="ru-RU" sz="2133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sz="213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</a:t>
            </a: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18720643" y="3351515"/>
            <a:ext cx="2807120" cy="812357"/>
          </a:xfrm>
          <a:prstGeom prst="parallelogram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3" tIns="30482" rIns="60963" bIns="3048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6" name="TextBox 5"/>
          <p:cNvSpPr txBox="1"/>
          <p:nvPr/>
        </p:nvSpPr>
        <p:spPr>
          <a:xfrm>
            <a:off x="19046140" y="3477578"/>
            <a:ext cx="2416254" cy="68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ноября 2020</a:t>
            </a:r>
          </a:p>
          <a:p>
            <a:r>
              <a:rPr lang="ru-RU" sz="1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8599" y="2081649"/>
            <a:ext cx="13982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Торжественная церемония награждения лауреатов общенациональной премией «Профессор года» в номинации: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9655967" y="3443893"/>
            <a:ext cx="8616323" cy="894953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" name="TextBox 8"/>
          <p:cNvSpPr txBox="1"/>
          <p:nvPr/>
        </p:nvSpPr>
        <p:spPr>
          <a:xfrm>
            <a:off x="9960767" y="3544258"/>
            <a:ext cx="8616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Физико-математические науки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B9AD7DE5-54CB-154C-8330-B78A69A16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557704"/>
              </p:ext>
            </p:extLst>
          </p:nvPr>
        </p:nvGraphicFramePr>
        <p:xfrm>
          <a:off x="1122849" y="5135697"/>
          <a:ext cx="17695181" cy="15891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741396">
                  <a:extLst>
                    <a:ext uri="{9D8B030D-6E8A-4147-A177-3AD203B41FA5}">
                      <a16:colId xmlns:a16="http://schemas.microsoft.com/office/drawing/2014/main" val="2459169690"/>
                    </a:ext>
                  </a:extLst>
                </a:gridCol>
                <a:gridCol w="4953785">
                  <a:extLst>
                    <a:ext uri="{9D8B030D-6E8A-4147-A177-3AD203B41FA5}">
                      <a16:colId xmlns:a16="http://schemas.microsoft.com/office/drawing/2014/main" val="983547512"/>
                    </a:ext>
                  </a:extLst>
                </a:gridCol>
              </a:tblGrid>
              <a:tr h="861262">
                <a:tc>
                  <a:txBody>
                    <a:bodyPr/>
                    <a:lstStyle/>
                    <a:p>
                      <a:pPr marL="86995" marR="83820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КАФЕДРЫ ПРИКЛАДНОЙ КИБЕРНЕТИКИ СПБГУ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286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КУЗНЕЦОВ НИКОЛАЙ</a:t>
                      </a:r>
                    </a:p>
                    <a:p>
                      <a:pPr marL="64135" marR="6286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ВЛАДИМИРОВИЧ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3312565"/>
                  </a:ext>
                </a:extLst>
              </a:tr>
              <a:tr h="727934">
                <a:tc>
                  <a:txBody>
                    <a:bodyPr/>
                    <a:lstStyle/>
                    <a:p>
                      <a:pPr marL="86995" marR="83820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РОССИЙСКОГО УНИВЕРСИТЕТА ДРУЖБЫ НАРОДОВ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22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СКУБАЧЕВСКИЙ АЛЕКСАНДР</a:t>
                      </a:r>
                    </a:p>
                    <a:p>
                      <a:pPr marL="64135" marR="615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ЛЕОНИДОВИЧ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749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059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654" y="1138953"/>
            <a:ext cx="10249519" cy="7911910"/>
          </a:xfrm>
          <a:prstGeom prst="rect">
            <a:avLst/>
          </a:prstGeom>
        </p:spPr>
      </p:pic>
      <p:sp>
        <p:nvSpPr>
          <p:cNvPr id="2" name="Параллелограмм 1"/>
          <p:cNvSpPr/>
          <p:nvPr/>
        </p:nvSpPr>
        <p:spPr>
          <a:xfrm>
            <a:off x="0" y="1986399"/>
            <a:ext cx="21132800" cy="2098811"/>
          </a:xfrm>
          <a:prstGeom prst="parallelogram">
            <a:avLst>
              <a:gd name="adj" fmla="val 0"/>
            </a:avLst>
          </a:prstGeom>
          <a:solidFill>
            <a:srgbClr val="0070C0">
              <a:shade val="30000"/>
              <a:satMod val="11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48" y="2110737"/>
            <a:ext cx="778906" cy="6012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6952" y="2836337"/>
            <a:ext cx="2783438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 </a:t>
            </a:r>
            <a:r>
              <a:rPr lang="ru-RU" sz="2133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sz="213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</a:t>
            </a: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18720643" y="3351515"/>
            <a:ext cx="2807120" cy="812357"/>
          </a:xfrm>
          <a:prstGeom prst="parallelogram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3" tIns="30482" rIns="60963" bIns="3048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6" name="TextBox 5"/>
          <p:cNvSpPr txBox="1"/>
          <p:nvPr/>
        </p:nvSpPr>
        <p:spPr>
          <a:xfrm>
            <a:off x="19046140" y="3477578"/>
            <a:ext cx="2416254" cy="68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ноября 2020</a:t>
            </a:r>
          </a:p>
          <a:p>
            <a:r>
              <a:rPr lang="ru-RU" sz="1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8599" y="2081649"/>
            <a:ext cx="13982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Торжественная церемония награждения лауреатов общенациональной премией «Профессор года» в номинации: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9655967" y="3443893"/>
            <a:ext cx="8616323" cy="894953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" name="TextBox 8"/>
          <p:cNvSpPr txBox="1"/>
          <p:nvPr/>
        </p:nvSpPr>
        <p:spPr>
          <a:xfrm>
            <a:off x="9960767" y="3544258"/>
            <a:ext cx="6607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Медицинские науки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B9AD7DE5-54CB-154C-8330-B78A69A16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535655"/>
              </p:ext>
            </p:extLst>
          </p:nvPr>
        </p:nvGraphicFramePr>
        <p:xfrm>
          <a:off x="1122849" y="5121397"/>
          <a:ext cx="17597794" cy="454530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671273">
                  <a:extLst>
                    <a:ext uri="{9D8B030D-6E8A-4147-A177-3AD203B41FA5}">
                      <a16:colId xmlns:a16="http://schemas.microsoft.com/office/drawing/2014/main" val="2459169690"/>
                    </a:ext>
                  </a:extLst>
                </a:gridCol>
                <a:gridCol w="4926521">
                  <a:extLst>
                    <a:ext uri="{9D8B030D-6E8A-4147-A177-3AD203B41FA5}">
                      <a16:colId xmlns:a16="http://schemas.microsoft.com/office/drawing/2014/main" val="983547512"/>
                    </a:ext>
                  </a:extLst>
                </a:gridCol>
              </a:tblGrid>
              <a:tr h="808089">
                <a:tc>
                  <a:txBody>
                    <a:bodyPr/>
                    <a:lstStyle/>
                    <a:p>
                      <a:pPr marL="861060" indent="-48958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 ПЕРВОГО МОСКОВСКОГО ГОСУДАРСТВЕННОГО МЕДИЦИНСКОГО УНИВЕРСИТЕТА ИМ. И. М. СЕЧЕНОВА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88010" marR="200025" indent="-37528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МАКАЦАРИЯ АЛЕКСАНДР ДАВИДОВИЧ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3312565"/>
                  </a:ext>
                </a:extLst>
              </a:tr>
              <a:tr h="682994">
                <a:tc>
                  <a:txBody>
                    <a:bodyPr/>
                    <a:lstStyle/>
                    <a:p>
                      <a:pPr marL="86995" marR="82550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КАФЕДРЫ СЕСТРИНСКОГО ДЕЛА АЛТАЙСКОГО ГОСУДАРСТВЕННОГО</a:t>
                      </a:r>
                    </a:p>
                    <a:p>
                      <a:pPr marL="86995" marR="8191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МЕДИЦИНСКОГО УНИВЕРСИТЕТА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41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МОМОТ АНДРЕЙ ПАВЛОВИЧ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749271"/>
                  </a:ext>
                </a:extLst>
              </a:tr>
              <a:tr h="682994">
                <a:tc>
                  <a:txBody>
                    <a:bodyPr/>
                    <a:lstStyle/>
                    <a:p>
                      <a:pPr marL="86995" marR="8445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КАФЕДРЫ НЕВРОЛОГИИ И НЕЙРОХИРУРГИИ ФПК И ППС</a:t>
                      </a:r>
                    </a:p>
                    <a:p>
                      <a:pPr marL="86995" marR="8191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КАЗАНСКОГО ГОСУДАРСТВЕННОГО МЕДИЦИНСКОГО УНИВЕРСИТЕТА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286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ДАНИЛОВ ВАЛЕРИЙ</a:t>
                      </a:r>
                    </a:p>
                    <a:p>
                      <a:pPr marL="64135" marR="615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ИВАНОВИЧ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569072"/>
                  </a:ext>
                </a:extLst>
              </a:tr>
              <a:tr h="826300">
                <a:tc>
                  <a:txBody>
                    <a:bodyPr/>
                    <a:lstStyle/>
                    <a:p>
                      <a:pPr marL="445135" marR="439420" indent="-19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КАФЕДРЫ ТЕРАПИИ ИНСТИТУТА ПОСЛЕДИПЛОМНОГО ОБРАЗОВАНИЯ КРАСНОЯРСКОГО ГОСУДАРСТВЕННОГО</a:t>
                      </a:r>
                      <a:r>
                        <a:rPr lang="ru-RU" sz="1300" spc="-1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МЕДИЦИНСКОГО УНИВЕРСИТЕТА ИМ. ПРОФ. В.Ф.</a:t>
                      </a:r>
                      <a:r>
                        <a:rPr lang="ru-RU" sz="13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ВОЙНО-ЯСЕНЕЦКОГО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1830" marR="341630" indent="-3187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ГРИНШТЕЙН ЮРИЙ ИСАЕВИЧ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65532636"/>
                  </a:ext>
                </a:extLst>
              </a:tr>
              <a:tr h="682994">
                <a:tc>
                  <a:txBody>
                    <a:bodyPr/>
                    <a:lstStyle/>
                    <a:p>
                      <a:pPr marL="86995" marR="8445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КАФЕДРЫ БИОЛОГИИ, МЕДИЦИНСКОЙ ГЕНЕТИКИ И ЭКОЛОГИИ</a:t>
                      </a:r>
                    </a:p>
                    <a:p>
                      <a:pPr marL="86995" marR="8191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КУРСКОГО ГОСУДАРСТВЕННОГО МЕДИЦИНСКОГО УНИВЕРСИТЕТА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22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ПОЛОНИКОВ АЛЕКСЕЙ</a:t>
                      </a:r>
                    </a:p>
                    <a:p>
                      <a:pPr marL="64135" marR="6096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ВАЛЕРЬЕВИЧ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2533821"/>
                  </a:ext>
                </a:extLst>
              </a:tr>
              <a:tr h="861934">
                <a:tc>
                  <a:txBody>
                    <a:bodyPr/>
                    <a:lstStyle/>
                    <a:p>
                      <a:pPr marL="86995" marR="81280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КАФЕДРЫ АНАСТЕЗИОЛОГИИ И РЕАНИМАТОЛОГИИ ПЕРВОГО САНКТ- ПЕТЕРБУРГСКОГО ГОСУДАРСТВЕННОГО МЕДИЦИНСКОГО УНИВЕРСИТЕТА ИМ. АКАДЕМИКА. И.П. ПАВЛОВА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64820" marR="450215" indent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ШЛЫК ИРИНА ВЛАДИМИРОВНА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45058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549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1" y="2324969"/>
            <a:ext cx="21132800" cy="2098811"/>
          </a:xfrm>
          <a:prstGeom prst="parallelogram">
            <a:avLst>
              <a:gd name="adj" fmla="val 0"/>
            </a:avLst>
          </a:prstGeom>
          <a:solidFill>
            <a:srgbClr val="0070C0">
              <a:shade val="30000"/>
              <a:satMod val="11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48" y="2110737"/>
            <a:ext cx="778906" cy="6012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6952" y="2836337"/>
            <a:ext cx="2783438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 </a:t>
            </a:r>
            <a:r>
              <a:rPr lang="ru-RU" sz="2133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</a:t>
            </a: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18720643" y="3351515"/>
            <a:ext cx="2807120" cy="812357"/>
          </a:xfrm>
          <a:prstGeom prst="parallelogram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3" tIns="30482" rIns="60963" bIns="3048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6" name="TextBox 5"/>
          <p:cNvSpPr txBox="1"/>
          <p:nvPr/>
        </p:nvSpPr>
        <p:spPr>
          <a:xfrm>
            <a:off x="19046140" y="3477578"/>
            <a:ext cx="2416254" cy="68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ноября 2020</a:t>
            </a:r>
          </a:p>
          <a:p>
            <a:r>
              <a:rPr lang="ru-RU" sz="1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8599" y="2403956"/>
            <a:ext cx="139821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Торжественная церемония награждения лауреатов общенациональной премией «Декан года 2020»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230" y="2711999"/>
            <a:ext cx="10249519" cy="7911910"/>
          </a:xfrm>
          <a:prstGeom prst="rect">
            <a:avLst/>
          </a:prstGeom>
        </p:spPr>
      </p:pic>
      <p:graphicFrame>
        <p:nvGraphicFramePr>
          <p:cNvPr id="22" name="Таблица 21">
            <a:extLst>
              <a:ext uri="{FF2B5EF4-FFF2-40B4-BE49-F238E27FC236}">
                <a16:creationId xmlns:a16="http://schemas.microsoft.com/office/drawing/2014/main" id="{C1E8C91E-814C-DF43-893B-804682A56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017352"/>
              </p:ext>
            </p:extLst>
          </p:nvPr>
        </p:nvGraphicFramePr>
        <p:xfrm>
          <a:off x="1135209" y="4455966"/>
          <a:ext cx="17585435" cy="52307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62637">
                  <a:extLst>
                    <a:ext uri="{9D8B030D-6E8A-4147-A177-3AD203B41FA5}">
                      <a16:colId xmlns:a16="http://schemas.microsoft.com/office/drawing/2014/main" val="713644969"/>
                    </a:ext>
                  </a:extLst>
                </a:gridCol>
                <a:gridCol w="4922798">
                  <a:extLst>
                    <a:ext uri="{9D8B030D-6E8A-4147-A177-3AD203B41FA5}">
                      <a16:colId xmlns:a16="http://schemas.microsoft.com/office/drawing/2014/main" val="2355087849"/>
                    </a:ext>
                  </a:extLst>
                </a:gridCol>
              </a:tblGrid>
              <a:tr h="416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ДЕКАН ФАКУЛЬТЕТА ПРИКЛАДНОЙ МАТЕМАТИКИ-ПРОЦЕССОВ УПРАВЛЕНИЯ САНКТ-ПЕТЕРБУРГСКОГО ГОСУДАРСТВЕННОГО УНИВЕРСИТЕТА 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ПЕТРОСЯН ЛЕОН АГАНЕСОВИЧ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extLst>
                  <a:ext uri="{0D108BD9-81ED-4DB2-BD59-A6C34878D82A}">
                    <a16:rowId xmlns:a16="http://schemas.microsoft.com/office/drawing/2014/main" val="1213202688"/>
                  </a:ext>
                </a:extLst>
              </a:tr>
              <a:tr h="416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ДЕКАН ЮРИДИЧЕСКОГО ФАКУЛЬТЕТА МОСКОВСКОГО ГОСУДАРСТВЕННОГО УНИВЕРСИТЕТА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ГОЛИЧЕНКОВ АЛЕКСАНДР КОНСТАНТИНОВИЧ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extLst>
                  <a:ext uri="{0D108BD9-81ED-4DB2-BD59-A6C34878D82A}">
                    <a16:rowId xmlns:a16="http://schemas.microsoft.com/office/drawing/2014/main" val="2237038320"/>
                  </a:ext>
                </a:extLst>
              </a:tr>
              <a:tr h="416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ДЕКАН ЭКОНОМИЧЕСКОГО ФАКУЛЬТЕТА МОСКОВСКОГО ГОСУДАРСТВЕННОГО УНИВЕРСИТЕТА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АУЗАН АЛЕКСАНДР АЛЕКСАНДРОВИЧ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extLst>
                  <a:ext uri="{0D108BD9-81ED-4DB2-BD59-A6C34878D82A}">
                    <a16:rowId xmlns:a16="http://schemas.microsoft.com/office/drawing/2014/main" val="1331706902"/>
                  </a:ext>
                </a:extLst>
              </a:tr>
              <a:tr h="351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ДЕКАН ФАКУЛЬТЕТА ИВАНОВСКОГО ГОСУДАРСТВЕННОГО ХИМИКО-ТЕХНОЛОГИЧЕСКОГО УНИВЕРСИТЕТА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БЕЛОВА НАТАЛЬЯ ВИТАЛЬЕВНА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extLst>
                  <a:ext uri="{0D108BD9-81ED-4DB2-BD59-A6C34878D82A}">
                    <a16:rowId xmlns:a16="http://schemas.microsoft.com/office/drawing/2014/main" val="3856429315"/>
                  </a:ext>
                </a:extLst>
              </a:tr>
              <a:tr h="416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МЕГАФАКУЛЬТЕТА ТРАНСЛЯЦИОННЫХ ИНФОРМАЦИОННЫХ ТЕХНОЛОГИЙ НАЦИОНАЛЬНОГО ИССЛЕДОВАТЕЛЬСКОГО УНИВЕРСИТЕТА ИТМО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БУХАНОВСКИЙ АЛЕКСАНДР ВАЛЕРЬЕВИЧ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extLst>
                  <a:ext uri="{0D108BD9-81ED-4DB2-BD59-A6C34878D82A}">
                    <a16:rowId xmlns:a16="http://schemas.microsoft.com/office/drawing/2014/main" val="839298827"/>
                  </a:ext>
                </a:extLst>
              </a:tr>
              <a:tr h="497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ИНСТИТУТА МЕТАЛЛУРГИИ МАШИНОСТРОЕНИЯ И ТРАНСПОРТА САНКТ-ПЕТЕРБУРГСКОГО ПОЛИТЕХНИЧЕСКОГО УНИВЕРСИТЕТА ПЕТРА ВЕЛИКОГО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ПОПОВИЧ АНАТОЛИЙ АНАТОЛЬЕВИЧ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extLst>
                  <a:ext uri="{0D108BD9-81ED-4DB2-BD59-A6C34878D82A}">
                    <a16:rowId xmlns:a16="http://schemas.microsoft.com/office/drawing/2014/main" val="3886455230"/>
                  </a:ext>
                </a:extLst>
              </a:tr>
              <a:tr h="632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ИНСТИТУТА ИНОСТРАННЫХ ЯЗЫКОВ И МЕЖДУНАРОДНОГО ТУРИЗМА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ПЯТИГОРСКОГО ГОСУДАРСТВЕННОГО УНИВЕРСИТЕТА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АКОПЯНЦ АРЕГА МИХАЙЛОВНА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extLst>
                  <a:ext uri="{0D108BD9-81ED-4DB2-BD59-A6C34878D82A}">
                    <a16:rowId xmlns:a16="http://schemas.microsoft.com/office/drawing/2014/main" val="2862682162"/>
                  </a:ext>
                </a:extLst>
              </a:tr>
              <a:tr h="416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ДЕКАН ФАКУЛЬТЕТА МЕЖДУНАРОДНЫХ ОТНОШЕНИЙ САНКТ-ПЕТЕРБУРГСКОГО ГОСУДАРСТВЕННОГО УНИВЕРСИТЕТА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НОВИКОВА ИРИНА НИКОЛАЕВНА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extLst>
                  <a:ext uri="{0D108BD9-81ED-4DB2-BD59-A6C34878D82A}">
                    <a16:rowId xmlns:a16="http://schemas.microsoft.com/office/drawing/2014/main" val="1531333436"/>
                  </a:ext>
                </a:extLst>
              </a:tr>
              <a:tr h="416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ДЕКАН ФАКУЛЬТЕТА ПСИХОЛОГИИ САНКТ-ПЕТЕРБУРГСКОГО ГОСУДАРСТВЕННОГО УНИВЕРСИТЕТА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ШАБОЛТАС АЛЛА ВАДИМОВНА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extLst>
                  <a:ext uri="{0D108BD9-81ED-4DB2-BD59-A6C34878D82A}">
                    <a16:rowId xmlns:a16="http://schemas.microsoft.com/office/drawing/2014/main" val="750922513"/>
                  </a:ext>
                </a:extLst>
              </a:tr>
              <a:tr h="416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ИНСТИТУТА ФАРМАЦИИ, ХИМИИ И БИОЛОГИИ БЕЛГОРОДСКОГО ГОСУДАРСТВЕННОГО НАЦИОНАЛЬНОГО ИССЛЕДОВАТЕЛЬСКОГО УНИВЕРСИТЕТА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СПИЧАК ИРИНА ВЛАДИМИРОВНА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extLst>
                  <a:ext uri="{0D108BD9-81ED-4DB2-BD59-A6C34878D82A}">
                    <a16:rowId xmlns:a16="http://schemas.microsoft.com/office/drawing/2014/main" val="3407359888"/>
                  </a:ext>
                </a:extLst>
              </a:tr>
              <a:tr h="416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ДЕКАН ФАКУЛЬТЕТА СОЦИАЛЬНЫХ НАУК НАЦИОНАЛЬНОГО ИССЛЕДОВАТЕЛЬСКОГО УНИВЕРСИТЕТА «ВЫСШАЯ ШКОЛА ЭКОНОМИКИ»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МЕЛЬВИЛЬ АНДРЕЙ ЮРЬЕВИЧ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extLst>
                  <a:ext uri="{0D108BD9-81ED-4DB2-BD59-A6C34878D82A}">
                    <a16:rowId xmlns:a16="http://schemas.microsoft.com/office/drawing/2014/main" val="305530207"/>
                  </a:ext>
                </a:extLst>
              </a:tr>
              <a:tr h="416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ДЕКАН ФАКУЛЬТЕТА ПОЛИТОЛОГИИ МОСКОВСКОГО ГОСУДАРСТВЕННОГО УНИВЕРСИТЕТА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ШУТОВ АНДРЕЙ ЮРЬЕВИЧ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37" marR="44237" marT="0" marB="0" anchor="ctr"/>
                </a:tc>
                <a:extLst>
                  <a:ext uri="{0D108BD9-81ED-4DB2-BD59-A6C34878D82A}">
                    <a16:rowId xmlns:a16="http://schemas.microsoft.com/office/drawing/2014/main" val="1040459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941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/>
          <p:cNvSpPr/>
          <p:nvPr/>
        </p:nvSpPr>
        <p:spPr>
          <a:xfrm>
            <a:off x="0" y="1986399"/>
            <a:ext cx="21132800" cy="2098811"/>
          </a:xfrm>
          <a:prstGeom prst="parallelogram">
            <a:avLst>
              <a:gd name="adj" fmla="val 0"/>
            </a:avLst>
          </a:prstGeom>
          <a:solidFill>
            <a:srgbClr val="0070C0">
              <a:shade val="30000"/>
              <a:satMod val="11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48" y="2110737"/>
            <a:ext cx="778906" cy="60126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6952" y="2836337"/>
            <a:ext cx="2783438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 </a:t>
            </a:r>
            <a:r>
              <a:rPr lang="ru-RU" sz="2133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</a:t>
            </a: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</a:t>
            </a: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</a:p>
        </p:txBody>
      </p:sp>
      <p:sp>
        <p:nvSpPr>
          <p:cNvPr id="9" name="Параллелограмм 8"/>
          <p:cNvSpPr/>
          <p:nvPr/>
        </p:nvSpPr>
        <p:spPr>
          <a:xfrm>
            <a:off x="18720643" y="3351515"/>
            <a:ext cx="2807120" cy="812357"/>
          </a:xfrm>
          <a:prstGeom prst="parallelogram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3" tIns="30482" rIns="60963" bIns="3048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10" name="TextBox 9"/>
          <p:cNvSpPr txBox="1"/>
          <p:nvPr/>
        </p:nvSpPr>
        <p:spPr>
          <a:xfrm>
            <a:off x="19046140" y="3477578"/>
            <a:ext cx="2416254" cy="68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НОЯБРЯ 2020</a:t>
            </a:r>
          </a:p>
          <a:p>
            <a:r>
              <a:rPr lang="ru-RU" sz="1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1" name="Параллелограмм 10"/>
          <p:cNvSpPr/>
          <p:nvPr/>
        </p:nvSpPr>
        <p:spPr>
          <a:xfrm>
            <a:off x="1626008" y="5528987"/>
            <a:ext cx="17420132" cy="2261533"/>
          </a:xfrm>
          <a:prstGeom prst="parallelogram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2" name="TextBox 11"/>
          <p:cNvSpPr txBox="1"/>
          <p:nvPr/>
        </p:nvSpPr>
        <p:spPr>
          <a:xfrm>
            <a:off x="3763587" y="6233717"/>
            <a:ext cx="13144972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33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ПОЗДРАВЛЯЕМ ЛАУРЕАТОВ ПРЕМИЙ!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343" y="1994289"/>
            <a:ext cx="10249519" cy="791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35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654" y="1629451"/>
            <a:ext cx="10249519" cy="7911910"/>
          </a:xfrm>
          <a:prstGeom prst="rect">
            <a:avLst/>
          </a:prstGeom>
        </p:spPr>
      </p:pic>
      <p:sp>
        <p:nvSpPr>
          <p:cNvPr id="2" name="Параллелограмм 1"/>
          <p:cNvSpPr/>
          <p:nvPr/>
        </p:nvSpPr>
        <p:spPr>
          <a:xfrm>
            <a:off x="0" y="1986399"/>
            <a:ext cx="21132800" cy="2098811"/>
          </a:xfrm>
          <a:prstGeom prst="parallelogram">
            <a:avLst>
              <a:gd name="adj" fmla="val 0"/>
            </a:avLst>
          </a:prstGeom>
          <a:solidFill>
            <a:srgbClr val="0070C0">
              <a:shade val="30000"/>
              <a:satMod val="11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48" y="2110737"/>
            <a:ext cx="778906" cy="6012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6952" y="2836337"/>
            <a:ext cx="2783438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 </a:t>
            </a:r>
            <a:r>
              <a:rPr lang="ru-RU" sz="2133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sz="213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</a:t>
            </a: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18720643" y="3351515"/>
            <a:ext cx="2807120" cy="812357"/>
          </a:xfrm>
          <a:prstGeom prst="parallelogram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3" tIns="30482" rIns="60963" bIns="3048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6" name="TextBox 5"/>
          <p:cNvSpPr txBox="1"/>
          <p:nvPr/>
        </p:nvSpPr>
        <p:spPr>
          <a:xfrm>
            <a:off x="19046140" y="3477578"/>
            <a:ext cx="2416254" cy="68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ноября 2020</a:t>
            </a:r>
          </a:p>
          <a:p>
            <a:r>
              <a:rPr lang="ru-RU" sz="1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8599" y="2081649"/>
            <a:ext cx="13982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Торжественная церемония награждения лауреатов общенациональной премией «Профессор года» в номинации: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8248045" y="3443893"/>
            <a:ext cx="10024245" cy="894953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" name="TextBox 8"/>
          <p:cNvSpPr txBox="1"/>
          <p:nvPr/>
        </p:nvSpPr>
        <p:spPr>
          <a:xfrm>
            <a:off x="8454311" y="3544258"/>
            <a:ext cx="9593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Рекреация и туризм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B9AD7DE5-54CB-154C-8330-B78A69A16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960797"/>
              </p:ext>
            </p:extLst>
          </p:nvPr>
        </p:nvGraphicFramePr>
        <p:xfrm>
          <a:off x="1122848" y="5135696"/>
          <a:ext cx="17597795" cy="9631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671274">
                  <a:extLst>
                    <a:ext uri="{9D8B030D-6E8A-4147-A177-3AD203B41FA5}">
                      <a16:colId xmlns:a16="http://schemas.microsoft.com/office/drawing/2014/main" val="2459169690"/>
                    </a:ext>
                  </a:extLst>
                </a:gridCol>
                <a:gridCol w="4926521">
                  <a:extLst>
                    <a:ext uri="{9D8B030D-6E8A-4147-A177-3AD203B41FA5}">
                      <a16:colId xmlns:a16="http://schemas.microsoft.com/office/drawing/2014/main" val="983547512"/>
                    </a:ext>
                  </a:extLst>
                </a:gridCol>
              </a:tblGrid>
              <a:tr h="963187">
                <a:tc>
                  <a:txBody>
                    <a:bodyPr/>
                    <a:lstStyle/>
                    <a:p>
                      <a:pPr marL="86995" marR="8445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КАФЕДРЫ УПРАВЛЕНИЯ И ТЕХНОЛОГИЙ В ТУРИЗМЕ И РЕКРЕАЦИИ</a:t>
                      </a:r>
                    </a:p>
                    <a:p>
                      <a:pPr marL="86995" marR="85090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СОЧИНСКОГО ГОСУДАРСТВЕННОГО УНИВЕРСИТЕТА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2120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ЕРМАКОВ БОРИС</a:t>
                      </a:r>
                    </a:p>
                    <a:p>
                      <a:pPr marL="519430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АНАТОЛЬЕВИЧ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3312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024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654" y="1629451"/>
            <a:ext cx="10249519" cy="7911910"/>
          </a:xfrm>
          <a:prstGeom prst="rect">
            <a:avLst/>
          </a:prstGeom>
        </p:spPr>
      </p:pic>
      <p:sp>
        <p:nvSpPr>
          <p:cNvPr id="2" name="Параллелограмм 1"/>
          <p:cNvSpPr/>
          <p:nvPr/>
        </p:nvSpPr>
        <p:spPr>
          <a:xfrm>
            <a:off x="0" y="1986399"/>
            <a:ext cx="21132800" cy="2098811"/>
          </a:xfrm>
          <a:prstGeom prst="parallelogram">
            <a:avLst>
              <a:gd name="adj" fmla="val 0"/>
            </a:avLst>
          </a:prstGeom>
          <a:solidFill>
            <a:srgbClr val="0070C0">
              <a:shade val="30000"/>
              <a:satMod val="11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48" y="2110737"/>
            <a:ext cx="778906" cy="6012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6952" y="2836337"/>
            <a:ext cx="2783438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 </a:t>
            </a:r>
            <a:r>
              <a:rPr lang="ru-RU" sz="2133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sz="213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</a:t>
            </a: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18720643" y="3351515"/>
            <a:ext cx="2807120" cy="812357"/>
          </a:xfrm>
          <a:prstGeom prst="parallelogram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3" tIns="30482" rIns="60963" bIns="3048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6" name="TextBox 5"/>
          <p:cNvSpPr txBox="1"/>
          <p:nvPr/>
        </p:nvSpPr>
        <p:spPr>
          <a:xfrm>
            <a:off x="19046140" y="3477578"/>
            <a:ext cx="2416254" cy="68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ноября 2020</a:t>
            </a:r>
          </a:p>
          <a:p>
            <a:r>
              <a:rPr lang="ru-RU" sz="1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8599" y="2081649"/>
            <a:ext cx="13982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Торжественная церемония награждения лауреатов общенациональной премией «Профессор года» в номинации: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8248045" y="3443893"/>
            <a:ext cx="10024245" cy="894953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" name="TextBox 8"/>
          <p:cNvSpPr txBox="1"/>
          <p:nvPr/>
        </p:nvSpPr>
        <p:spPr>
          <a:xfrm>
            <a:off x="8454311" y="3544258"/>
            <a:ext cx="9593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Юридические науки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B9AD7DE5-54CB-154C-8330-B78A69A16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391798"/>
              </p:ext>
            </p:extLst>
          </p:nvPr>
        </p:nvGraphicFramePr>
        <p:xfrm>
          <a:off x="1122849" y="5135696"/>
          <a:ext cx="17597795" cy="9631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671274">
                  <a:extLst>
                    <a:ext uri="{9D8B030D-6E8A-4147-A177-3AD203B41FA5}">
                      <a16:colId xmlns:a16="http://schemas.microsoft.com/office/drawing/2014/main" val="2459169690"/>
                    </a:ext>
                  </a:extLst>
                </a:gridCol>
                <a:gridCol w="4926521">
                  <a:extLst>
                    <a:ext uri="{9D8B030D-6E8A-4147-A177-3AD203B41FA5}">
                      <a16:colId xmlns:a16="http://schemas.microsoft.com/office/drawing/2014/main" val="983547512"/>
                    </a:ext>
                  </a:extLst>
                </a:gridCol>
              </a:tblGrid>
              <a:tr h="963187">
                <a:tc>
                  <a:txBody>
                    <a:bodyPr/>
                    <a:lstStyle/>
                    <a:p>
                      <a:pPr marL="86995" marR="8572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 КОММЕРЧЕСКОГО ПРАВА ЮРИДИЧЕСКОГО ФАКУЛЬТЕТА</a:t>
                      </a:r>
                    </a:p>
                    <a:p>
                      <a:pPr marL="86995" marR="8064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СПБГУ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41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ПОПОНДОПУЛО ВЛАДИМИР</a:t>
                      </a:r>
                    </a:p>
                    <a:p>
                      <a:pPr marL="64135" marR="6286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ФЁДОРОВИЧ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3312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488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654" y="1617948"/>
            <a:ext cx="10249519" cy="7911910"/>
          </a:xfrm>
          <a:prstGeom prst="rect">
            <a:avLst/>
          </a:prstGeom>
        </p:spPr>
      </p:pic>
      <p:sp>
        <p:nvSpPr>
          <p:cNvPr id="2" name="Параллелограмм 1"/>
          <p:cNvSpPr/>
          <p:nvPr/>
        </p:nvSpPr>
        <p:spPr>
          <a:xfrm>
            <a:off x="0" y="1986399"/>
            <a:ext cx="21132800" cy="2098811"/>
          </a:xfrm>
          <a:prstGeom prst="parallelogram">
            <a:avLst>
              <a:gd name="adj" fmla="val 0"/>
            </a:avLst>
          </a:prstGeom>
          <a:solidFill>
            <a:srgbClr val="0070C0">
              <a:shade val="30000"/>
              <a:satMod val="11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48" y="2110737"/>
            <a:ext cx="778906" cy="6012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6952" y="2836337"/>
            <a:ext cx="2783438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 </a:t>
            </a:r>
            <a:r>
              <a:rPr lang="ru-RU" sz="2133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sz="213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</a:t>
            </a: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18720643" y="3351515"/>
            <a:ext cx="2807120" cy="812357"/>
          </a:xfrm>
          <a:prstGeom prst="parallelogram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3" tIns="30482" rIns="60963" bIns="3048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6" name="TextBox 5"/>
          <p:cNvSpPr txBox="1"/>
          <p:nvPr/>
        </p:nvSpPr>
        <p:spPr>
          <a:xfrm>
            <a:off x="19046140" y="3477578"/>
            <a:ext cx="2416254" cy="68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ноября 2020</a:t>
            </a:r>
          </a:p>
          <a:p>
            <a:r>
              <a:rPr lang="ru-RU" sz="1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8599" y="2081649"/>
            <a:ext cx="13982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Торжественная церемония награждения лауреатов общенациональной премией «Профессор года» в номинации: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9655967" y="3443893"/>
            <a:ext cx="8616323" cy="894953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" name="TextBox 8"/>
          <p:cNvSpPr txBox="1"/>
          <p:nvPr/>
        </p:nvSpPr>
        <p:spPr>
          <a:xfrm>
            <a:off x="9960767" y="3544258"/>
            <a:ext cx="7845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Философские науки 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B9AD7DE5-54CB-154C-8330-B78A69A16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696246"/>
              </p:ext>
            </p:extLst>
          </p:nvPr>
        </p:nvGraphicFramePr>
        <p:xfrm>
          <a:off x="1122849" y="5135697"/>
          <a:ext cx="17695181" cy="15891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741396">
                  <a:extLst>
                    <a:ext uri="{9D8B030D-6E8A-4147-A177-3AD203B41FA5}">
                      <a16:colId xmlns:a16="http://schemas.microsoft.com/office/drawing/2014/main" val="2459169690"/>
                    </a:ext>
                  </a:extLst>
                </a:gridCol>
                <a:gridCol w="4953785">
                  <a:extLst>
                    <a:ext uri="{9D8B030D-6E8A-4147-A177-3AD203B41FA5}">
                      <a16:colId xmlns:a16="http://schemas.microsoft.com/office/drawing/2014/main" val="983547512"/>
                    </a:ext>
                  </a:extLst>
                </a:gridCol>
              </a:tblGrid>
              <a:tr h="861262">
                <a:tc>
                  <a:txBody>
                    <a:bodyPr/>
                    <a:lstStyle/>
                    <a:p>
                      <a:pPr marL="86995" marR="8445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ДЕПАРТАМЕНТА ФИЛОСОФИИ И РЕЛИГИОВЕДЕНИЯ</a:t>
                      </a:r>
                    </a:p>
                    <a:p>
                      <a:pPr marL="86995" marR="8064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ДАЛЬНЕВОСТОЧНОГО ФЕДЕРАЛЬНОГО УНИВЕРСИТЕТА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22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ЯЧИН СЕРГЕЙ ЕВГЕНЬЕВИЧ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3312565"/>
                  </a:ext>
                </a:extLst>
              </a:tr>
              <a:tr h="727934">
                <a:tc>
                  <a:txBody>
                    <a:bodyPr/>
                    <a:lstStyle/>
                    <a:p>
                      <a:pPr marL="86995" marR="82550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ДЕПАРТАМЕНТА ГУМАНИТАРНЫХ НАУК ФИНАНСОВОГО</a:t>
                      </a:r>
                    </a:p>
                    <a:p>
                      <a:pPr marL="86995" marR="8445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22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ОРЕХОВСКАЯ НАТАЛЬЯ</a:t>
                      </a:r>
                    </a:p>
                    <a:p>
                      <a:pPr marL="64135" marR="6286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АНАТОЛЬЕВНА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749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81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531" y="1606446"/>
            <a:ext cx="10249519" cy="7911910"/>
          </a:xfrm>
          <a:prstGeom prst="rect">
            <a:avLst/>
          </a:prstGeom>
        </p:spPr>
      </p:pic>
      <p:sp>
        <p:nvSpPr>
          <p:cNvPr id="2" name="Параллелограмм 1"/>
          <p:cNvSpPr/>
          <p:nvPr/>
        </p:nvSpPr>
        <p:spPr>
          <a:xfrm>
            <a:off x="0" y="1986399"/>
            <a:ext cx="21132800" cy="2098811"/>
          </a:xfrm>
          <a:prstGeom prst="parallelogram">
            <a:avLst>
              <a:gd name="adj" fmla="val 0"/>
            </a:avLst>
          </a:prstGeom>
          <a:solidFill>
            <a:srgbClr val="0070C0">
              <a:shade val="30000"/>
              <a:satMod val="11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48" y="2110737"/>
            <a:ext cx="778906" cy="6012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6952" y="2836337"/>
            <a:ext cx="2783438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 </a:t>
            </a:r>
            <a:r>
              <a:rPr lang="ru-RU" sz="2133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sz="213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</a:t>
            </a: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18720643" y="3351515"/>
            <a:ext cx="2807120" cy="812357"/>
          </a:xfrm>
          <a:prstGeom prst="parallelogram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3" tIns="30482" rIns="60963" bIns="3048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6" name="TextBox 5"/>
          <p:cNvSpPr txBox="1"/>
          <p:nvPr/>
        </p:nvSpPr>
        <p:spPr>
          <a:xfrm>
            <a:off x="19046140" y="3477578"/>
            <a:ext cx="2416254" cy="68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ноября 2020</a:t>
            </a:r>
          </a:p>
          <a:p>
            <a:r>
              <a:rPr lang="ru-RU" sz="1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8599" y="2081649"/>
            <a:ext cx="13982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Торжественная церемония награждения лауреатов общенациональной премией «Профессор года» в номинации: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9655967" y="3443893"/>
            <a:ext cx="8616323" cy="894953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" name="TextBox 8"/>
          <p:cNvSpPr txBox="1"/>
          <p:nvPr/>
        </p:nvSpPr>
        <p:spPr>
          <a:xfrm>
            <a:off x="9960767" y="3544258"/>
            <a:ext cx="7845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Экономические науки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B9AD7DE5-54CB-154C-8330-B78A69A16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193204"/>
              </p:ext>
            </p:extLst>
          </p:nvPr>
        </p:nvGraphicFramePr>
        <p:xfrm>
          <a:off x="1076952" y="5135697"/>
          <a:ext cx="17643692" cy="15891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704321">
                  <a:extLst>
                    <a:ext uri="{9D8B030D-6E8A-4147-A177-3AD203B41FA5}">
                      <a16:colId xmlns:a16="http://schemas.microsoft.com/office/drawing/2014/main" val="2459169690"/>
                    </a:ext>
                  </a:extLst>
                </a:gridCol>
                <a:gridCol w="4939371">
                  <a:extLst>
                    <a:ext uri="{9D8B030D-6E8A-4147-A177-3AD203B41FA5}">
                      <a16:colId xmlns:a16="http://schemas.microsoft.com/office/drawing/2014/main" val="983547512"/>
                    </a:ext>
                  </a:extLst>
                </a:gridCol>
              </a:tblGrid>
              <a:tr h="861262">
                <a:tc>
                  <a:txBody>
                    <a:bodyPr/>
                    <a:lstStyle/>
                    <a:p>
                      <a:pPr marL="575945" indent="-378460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 «СИСТЕМНЫЙ АНАЛИЗ В ЭКОНОМИКЕ» ФИНАНСОВОГО УНИВЕРСИТЕТА ПРИ ПРАВИТЕЛЬСТВЕ </a:t>
                      </a:r>
                      <a:b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95630" marR="367665" indent="-2165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КЛЕЙНЕР ГЕОРГИЙ БОРИСОВИЧ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3312565"/>
                  </a:ext>
                </a:extLst>
              </a:tr>
              <a:tr h="727934">
                <a:tc>
                  <a:txBody>
                    <a:bodyPr/>
                    <a:lstStyle/>
                    <a:p>
                      <a:pPr marL="1814830" indent="-170751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НАЦИОНАЛЬНОГО ИССЛЕДОВАТЕЛЬСКОГО УНИВЕРСИТЕТА «ВЫСШАЯ ШКОЛА ЭКОНОМИКИ»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12775" marR="155575" indent="-44386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КАРМИНСКИЙ АЛЕКСАНДР МАРКОВИЧ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749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288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654" y="1617948"/>
            <a:ext cx="10249519" cy="7911910"/>
          </a:xfrm>
          <a:prstGeom prst="rect">
            <a:avLst/>
          </a:prstGeom>
        </p:spPr>
      </p:pic>
      <p:sp>
        <p:nvSpPr>
          <p:cNvPr id="2" name="Параллелограмм 1"/>
          <p:cNvSpPr/>
          <p:nvPr/>
        </p:nvSpPr>
        <p:spPr>
          <a:xfrm>
            <a:off x="0" y="1986399"/>
            <a:ext cx="21132800" cy="2098811"/>
          </a:xfrm>
          <a:prstGeom prst="parallelogram">
            <a:avLst>
              <a:gd name="adj" fmla="val 0"/>
            </a:avLst>
          </a:prstGeom>
          <a:solidFill>
            <a:srgbClr val="0070C0">
              <a:shade val="30000"/>
              <a:satMod val="11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48" y="2110737"/>
            <a:ext cx="778906" cy="6012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6952" y="2836337"/>
            <a:ext cx="2783438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 </a:t>
            </a:r>
            <a:r>
              <a:rPr lang="ru-RU" sz="2133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sz="213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</a:t>
            </a: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18720643" y="3351515"/>
            <a:ext cx="2807120" cy="812357"/>
          </a:xfrm>
          <a:prstGeom prst="parallelogram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3" tIns="30482" rIns="60963" bIns="3048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6" name="TextBox 5"/>
          <p:cNvSpPr txBox="1"/>
          <p:nvPr/>
        </p:nvSpPr>
        <p:spPr>
          <a:xfrm>
            <a:off x="19046140" y="3477578"/>
            <a:ext cx="2416254" cy="68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ноября 2020</a:t>
            </a:r>
          </a:p>
          <a:p>
            <a:r>
              <a:rPr lang="ru-RU" sz="1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8599" y="2081649"/>
            <a:ext cx="13982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Торжественная церемония награждения лауреатов общенациональной премией «Профессор года» в номинации: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8248045" y="3443893"/>
            <a:ext cx="10024245" cy="894953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" name="TextBox 8"/>
          <p:cNvSpPr txBox="1"/>
          <p:nvPr/>
        </p:nvSpPr>
        <p:spPr>
          <a:xfrm>
            <a:off x="8454311" y="3544258"/>
            <a:ext cx="9593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Культурология и искусствоведение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B9AD7DE5-54CB-154C-8330-B78A69A16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546523"/>
              </p:ext>
            </p:extLst>
          </p:nvPr>
        </p:nvGraphicFramePr>
        <p:xfrm>
          <a:off x="1122849" y="5135696"/>
          <a:ext cx="17597794" cy="9631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671273">
                  <a:extLst>
                    <a:ext uri="{9D8B030D-6E8A-4147-A177-3AD203B41FA5}">
                      <a16:colId xmlns:a16="http://schemas.microsoft.com/office/drawing/2014/main" val="2459169690"/>
                    </a:ext>
                  </a:extLst>
                </a:gridCol>
                <a:gridCol w="4926521">
                  <a:extLst>
                    <a:ext uri="{9D8B030D-6E8A-4147-A177-3AD203B41FA5}">
                      <a16:colId xmlns:a16="http://schemas.microsoft.com/office/drawing/2014/main" val="983547512"/>
                    </a:ext>
                  </a:extLst>
                </a:gridCol>
              </a:tblGrid>
              <a:tr h="963187">
                <a:tc>
                  <a:txBody>
                    <a:bodyPr/>
                    <a:lstStyle/>
                    <a:p>
                      <a:pPr marL="86995" marR="85725" algn="ctr">
                        <a:lnSpc>
                          <a:spcPct val="150000"/>
                        </a:lnSpc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ПРОФЕССОР КАФЕДРЫ ИСКУССТВОВЕДЕНИЯ АРКТИЧЕСКОГО ГОСУДАРСТВЕННОГО ИНСТИТУТА КУЛЬТУРЫ И ИСКУССТВ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032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ШЕЙКИН ЮРИЙ ИЛЬИЧ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3312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838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654" y="1617948"/>
            <a:ext cx="10249519" cy="7911910"/>
          </a:xfrm>
          <a:prstGeom prst="rect">
            <a:avLst/>
          </a:prstGeom>
        </p:spPr>
      </p:pic>
      <p:sp>
        <p:nvSpPr>
          <p:cNvPr id="2" name="Параллелограмм 1"/>
          <p:cNvSpPr/>
          <p:nvPr/>
        </p:nvSpPr>
        <p:spPr>
          <a:xfrm>
            <a:off x="0" y="1986399"/>
            <a:ext cx="21132800" cy="2098811"/>
          </a:xfrm>
          <a:prstGeom prst="parallelogram">
            <a:avLst>
              <a:gd name="adj" fmla="val 0"/>
            </a:avLst>
          </a:prstGeom>
          <a:solidFill>
            <a:srgbClr val="0070C0">
              <a:shade val="30000"/>
              <a:satMod val="11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48" y="2110737"/>
            <a:ext cx="778906" cy="6012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6952" y="2836337"/>
            <a:ext cx="2783438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 </a:t>
            </a:r>
            <a:r>
              <a:rPr lang="ru-RU" sz="2133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sz="213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</a:t>
            </a: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18720643" y="3351515"/>
            <a:ext cx="2807120" cy="812357"/>
          </a:xfrm>
          <a:prstGeom prst="parallelogram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3" tIns="30482" rIns="60963" bIns="3048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6" name="TextBox 5"/>
          <p:cNvSpPr txBox="1"/>
          <p:nvPr/>
        </p:nvSpPr>
        <p:spPr>
          <a:xfrm>
            <a:off x="19046140" y="3477578"/>
            <a:ext cx="2416254" cy="68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ноября 2020</a:t>
            </a:r>
          </a:p>
          <a:p>
            <a:r>
              <a:rPr lang="ru-RU" sz="1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8599" y="2081649"/>
            <a:ext cx="13982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Торжественная церемония награждения лауреатов общенациональной премией «Профессор года» в номинации: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9655967" y="3443893"/>
            <a:ext cx="8616323" cy="894953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" name="TextBox 8"/>
          <p:cNvSpPr txBox="1"/>
          <p:nvPr/>
        </p:nvSpPr>
        <p:spPr>
          <a:xfrm>
            <a:off x="9960767" y="3544258"/>
            <a:ext cx="7845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Сельскохозяйственные науки 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B9AD7DE5-54CB-154C-8330-B78A69A16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195455"/>
              </p:ext>
            </p:extLst>
          </p:nvPr>
        </p:nvGraphicFramePr>
        <p:xfrm>
          <a:off x="1122849" y="5135697"/>
          <a:ext cx="17597794" cy="15891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671273">
                  <a:extLst>
                    <a:ext uri="{9D8B030D-6E8A-4147-A177-3AD203B41FA5}">
                      <a16:colId xmlns:a16="http://schemas.microsoft.com/office/drawing/2014/main" val="2459169690"/>
                    </a:ext>
                  </a:extLst>
                </a:gridCol>
                <a:gridCol w="4926521">
                  <a:extLst>
                    <a:ext uri="{9D8B030D-6E8A-4147-A177-3AD203B41FA5}">
                      <a16:colId xmlns:a16="http://schemas.microsoft.com/office/drawing/2014/main" val="983547512"/>
                    </a:ext>
                  </a:extLst>
                </a:gridCol>
              </a:tblGrid>
              <a:tr h="861262">
                <a:tc>
                  <a:txBody>
                    <a:bodyPr/>
                    <a:lstStyle/>
                    <a:p>
                      <a:pPr marL="314960" marR="309880" indent="6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КАФЕДРЫ БИОТЕХНОЛОГИИ, СЕЛЕКЦИИ И СЕМЕНОВОДСТВА СЕЛЬСКОХОЗЯЙСТВЕННЫХ КУЛЬТУР МИЧУРИНСКОГО ГОСУДАРСТВЕННОГО АГРАРНЫЙ УНИВЕРСИТЕТ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641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ТРУНОВ ЮРИЙ ВИКТОРОВИЧ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3312565"/>
                  </a:ext>
                </a:extLst>
              </a:tr>
              <a:tr h="727934">
                <a:tc>
                  <a:txBody>
                    <a:bodyPr/>
                    <a:lstStyle/>
                    <a:p>
                      <a:pPr marL="85725" marR="8572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ВИЦЕ-ПРЕЗИДЕНТ РОССИЙСКОЙ АКАДЕМИИ НАУК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4670" marR="452755" indent="-7048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ДОННИК ИРИНА МИХАЙЛОВНА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749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970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654" y="1617948"/>
            <a:ext cx="10249519" cy="7911910"/>
          </a:xfrm>
          <a:prstGeom prst="rect">
            <a:avLst/>
          </a:prstGeom>
        </p:spPr>
      </p:pic>
      <p:sp>
        <p:nvSpPr>
          <p:cNvPr id="2" name="Параллелограмм 1"/>
          <p:cNvSpPr/>
          <p:nvPr/>
        </p:nvSpPr>
        <p:spPr>
          <a:xfrm>
            <a:off x="0" y="1986399"/>
            <a:ext cx="21132800" cy="2098811"/>
          </a:xfrm>
          <a:prstGeom prst="parallelogram">
            <a:avLst>
              <a:gd name="adj" fmla="val 0"/>
            </a:avLst>
          </a:prstGeom>
          <a:solidFill>
            <a:srgbClr val="0070C0">
              <a:shade val="30000"/>
              <a:satMod val="11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48" y="2110737"/>
            <a:ext cx="778906" cy="6012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6952" y="2836337"/>
            <a:ext cx="2783438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 </a:t>
            </a:r>
            <a:r>
              <a:rPr lang="ru-RU" sz="2133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sz="213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ПРОФЕССОРСКИЙ </a:t>
            </a:r>
          </a:p>
          <a:p>
            <a:r>
              <a:rPr lang="ru-RU" sz="21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18720643" y="3351515"/>
            <a:ext cx="2807120" cy="812357"/>
          </a:xfrm>
          <a:prstGeom prst="parallelogram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3" tIns="30482" rIns="60963" bIns="3048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6" name="TextBox 5"/>
          <p:cNvSpPr txBox="1"/>
          <p:nvPr/>
        </p:nvSpPr>
        <p:spPr>
          <a:xfrm>
            <a:off x="19046140" y="3477578"/>
            <a:ext cx="2416254" cy="68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ноября 2020</a:t>
            </a:r>
          </a:p>
          <a:p>
            <a:r>
              <a:rPr lang="ru-RU" sz="13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8599" y="2081649"/>
            <a:ext cx="13982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Торжественная церемония награждения лауреатов общенациональной премией «Профессор года» в номинации: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9655967" y="3443893"/>
            <a:ext cx="8616323" cy="894953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" name="TextBox 8"/>
          <p:cNvSpPr txBox="1"/>
          <p:nvPr/>
        </p:nvSpPr>
        <p:spPr>
          <a:xfrm>
            <a:off x="9960767" y="3544258"/>
            <a:ext cx="6607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Химические науки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B9AD7DE5-54CB-154C-8330-B78A69A16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431598"/>
              </p:ext>
            </p:extLst>
          </p:nvPr>
        </p:nvGraphicFramePr>
        <p:xfrm>
          <a:off x="1122849" y="5135697"/>
          <a:ext cx="17597794" cy="15891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671273">
                  <a:extLst>
                    <a:ext uri="{9D8B030D-6E8A-4147-A177-3AD203B41FA5}">
                      <a16:colId xmlns:a16="http://schemas.microsoft.com/office/drawing/2014/main" val="2459169690"/>
                    </a:ext>
                  </a:extLst>
                </a:gridCol>
                <a:gridCol w="4926521">
                  <a:extLst>
                    <a:ext uri="{9D8B030D-6E8A-4147-A177-3AD203B41FA5}">
                      <a16:colId xmlns:a16="http://schemas.microsoft.com/office/drawing/2014/main" val="983547512"/>
                    </a:ext>
                  </a:extLst>
                </a:gridCol>
              </a:tblGrid>
              <a:tr h="861262">
                <a:tc>
                  <a:txBody>
                    <a:bodyPr/>
                    <a:lstStyle/>
                    <a:p>
                      <a:pPr marL="1993265" marR="210820" indent="-17653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 ОРГАНИЧЕСКОЙ ХИМИИ ЮЖНОГО ФЕДЕРАЛЬНОГО УНИВЕРСИТЕТА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80390" marR="190500" indent="-3765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ПОЖАРСКИЙ АЛЕКСАНДР ФЕДОРОВИЧ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3312565"/>
                  </a:ext>
                </a:extLst>
              </a:tr>
              <a:tr h="727934">
                <a:tc>
                  <a:txBody>
                    <a:bodyPr/>
                    <a:lstStyle/>
                    <a:p>
                      <a:pPr marL="191135" marR="173990" indent="565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ЗАВЕДУЮЩЕЙ КАФЕДРОЙ ОБЩЕЙ, АНАЛИТИЧЕСКОЙ И ПРИКЛАДНОЙ ХИМИИ УФИМСКОГО ГОСУДАРСТВЕННОГО НЕФТЯНОГО ТЕХНИЧЕСКОГО УНИВЕРСИТЕТА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98475" marR="200025" indent="-977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ЗЛОТСКИЙ СЕМЕН СОЛОМОНОВИЧ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749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3248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3696</TotalTime>
  <Words>1134</Words>
  <Application>Microsoft Office PowerPoint</Application>
  <PresentationFormat>Произвольный</PresentationFormat>
  <Paragraphs>293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Burburian</dc:creator>
  <cp:lastModifiedBy>Антон Громский</cp:lastModifiedBy>
  <cp:revision>135</cp:revision>
  <dcterms:created xsi:type="dcterms:W3CDTF">2019-01-31T18:10:27Z</dcterms:created>
  <dcterms:modified xsi:type="dcterms:W3CDTF">2020-11-27T19:41:46Z</dcterms:modified>
</cp:coreProperties>
</file>