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73" r:id="rId4"/>
    <p:sldId id="268" r:id="rId5"/>
    <p:sldId id="265" r:id="rId6"/>
    <p:sldId id="267" r:id="rId7"/>
    <p:sldId id="264" r:id="rId8"/>
    <p:sldId id="266" r:id="rId9"/>
    <p:sldId id="269" r:id="rId10"/>
    <p:sldId id="271" r:id="rId11"/>
    <p:sldId id="261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B2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825" autoAdjust="0"/>
    <p:restoredTop sz="67512" autoAdjust="0"/>
  </p:normalViewPr>
  <p:slideViewPr>
    <p:cSldViewPr>
      <p:cViewPr varScale="1">
        <p:scale>
          <a:sx n="114" d="100"/>
          <a:sy n="114" d="100"/>
        </p:scale>
        <p:origin x="-92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D7C88-2E81-4156-A5AE-92F83E9BBFF7}" type="datetimeFigureOut">
              <a:rPr lang="ru-RU" smtClean="0"/>
              <a:t>31.01.2018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FFF71-2687-46AC-9A0A-05033565B0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68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4600" dirty="0" smtClean="0">
                <a:latin typeface="Times New Roman"/>
              </a:rPr>
              <a:t>НПР СПбГУ имеет право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</a:rPr>
              <a:t>претендовать на софинансирование расходов, связанных 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с оплатой обучения детей, осваивающих основные образовательные программы СПбГУ на договорной основе;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</a:rPr>
              <a:t>претендовать на получение частичной или полной оплаты полиса ДМС за счёт средств СПбГУ;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</a:rPr>
              <a:t>претендовать на получение путевок на базы отдыха СПбГУ на льготных условиях;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</a:rPr>
              <a:t>претендовать (на конкурсной основе) на предоставление служебного жилья.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4600" dirty="0" smtClean="0">
                <a:latin typeface="Times New Roman"/>
              </a:rPr>
              <a:t>Почетным профессорам СПбГУ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</a:rPr>
              <a:t> не реже одного раза в год выплачивается дополнительная материальная помощь;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</a:rPr>
              <a:t>оказывается особая поддержка в различных трудных жизненных ситуациях;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Times New Roman"/>
              </a:rPr>
              <a:t>безвозмездно предоставляются путевки на санаторно-курортное лечение в расширенном перечне здравниц.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FF71-2687-46AC-9A0A-05033565B0F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27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FF71-2687-46AC-9A0A-05033565B0F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92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4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/>
              </a:rPr>
              <a:t>на доступ к </a:t>
            </a:r>
            <a:r>
              <a:rPr lang="ru-RU" sz="2800" b="1" dirty="0" smtClean="0">
                <a:latin typeface="Times New Roman"/>
              </a:rPr>
              <a:t>полной</a:t>
            </a:r>
            <a:r>
              <a:rPr lang="ru-RU" sz="2800" dirty="0" smtClean="0">
                <a:latin typeface="Times New Roman"/>
              </a:rPr>
              <a:t> информации о должности</a:t>
            </a:r>
          </a:p>
          <a:p>
            <a:pPr marL="457200" indent="-457200">
              <a:lnSpc>
                <a:spcPct val="94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/>
              </a:rPr>
              <a:t>на </a:t>
            </a:r>
            <a:r>
              <a:rPr lang="ru-RU" sz="2800" b="1" dirty="0" smtClean="0">
                <a:latin typeface="Times New Roman"/>
              </a:rPr>
              <a:t>видеозапись</a:t>
            </a:r>
            <a:r>
              <a:rPr lang="ru-RU" sz="2800" dirty="0" smtClean="0">
                <a:latin typeface="Times New Roman"/>
              </a:rPr>
              <a:t> обсуждения и доступ к ней</a:t>
            </a:r>
          </a:p>
          <a:p>
            <a:pPr marL="457200" indent="-457200">
              <a:lnSpc>
                <a:spcPct val="94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/>
              </a:rPr>
              <a:t>на </a:t>
            </a:r>
            <a:r>
              <a:rPr lang="ru-RU" sz="2800" b="1" dirty="0" smtClean="0">
                <a:latin typeface="Times New Roman"/>
              </a:rPr>
              <a:t>выступление</a:t>
            </a:r>
            <a:r>
              <a:rPr lang="ru-RU" sz="2800" dirty="0" smtClean="0">
                <a:latin typeface="Times New Roman"/>
              </a:rPr>
              <a:t> на Ученом совете факультета и университета</a:t>
            </a:r>
          </a:p>
          <a:p>
            <a:pPr lvl="1" indent="-457200">
              <a:lnSpc>
                <a:spcPct val="94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/>
              </a:rPr>
              <a:t>на </a:t>
            </a:r>
            <a:r>
              <a:rPr lang="ru-RU" sz="2800" b="1" dirty="0" smtClean="0">
                <a:latin typeface="Times New Roman"/>
              </a:rPr>
              <a:t>предложение</a:t>
            </a:r>
            <a:r>
              <a:rPr lang="ru-RU" sz="2800" dirty="0" smtClean="0">
                <a:latin typeface="Times New Roman"/>
              </a:rPr>
              <a:t> о проведении всеми претендентами пробного учебного занятия</a:t>
            </a:r>
          </a:p>
          <a:p>
            <a:pPr lvl="1" indent="-457200">
              <a:lnSpc>
                <a:spcPct val="94000"/>
              </a:lnSpc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/>
              </a:rPr>
              <a:t>на </a:t>
            </a:r>
            <a:r>
              <a:rPr lang="ru-RU" sz="2800" b="1" dirty="0" smtClean="0">
                <a:latin typeface="Times New Roman"/>
              </a:rPr>
              <a:t>перенос рассмотрения </a:t>
            </a:r>
            <a:r>
              <a:rPr lang="ru-RU" sz="2800" dirty="0" smtClean="0">
                <a:latin typeface="Times New Roman"/>
              </a:rPr>
              <a:t>конкурсного вопроса на заседание учёного совета университета (</a:t>
            </a:r>
            <a:r>
              <a:rPr lang="ru-RU" sz="1700" dirty="0" smtClean="0">
                <a:latin typeface="Times New Roman"/>
              </a:rPr>
              <a:t>при наличии обстоятельств, которые ставят под сомнения объективность рассмотрения иными коллегиальными органами</a:t>
            </a:r>
            <a:r>
              <a:rPr lang="ru-RU" sz="2800" dirty="0" smtClean="0">
                <a:latin typeface="Times New Roman"/>
              </a:rPr>
              <a:t>);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FF71-2687-46AC-9A0A-05033565B0F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88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990000"/>
                </a:solidFill>
                <a:latin typeface="Times New Roman"/>
              </a:rPr>
              <a:t>фундаментальных и прикладных научных исследований; 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990000"/>
                </a:solidFill>
                <a:latin typeface="Times New Roman"/>
              </a:rPr>
              <a:t>организации конференций; 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990000"/>
                </a:solidFill>
                <a:latin typeface="Times New Roman"/>
              </a:rPr>
              <a:t>участия в научных конференциях;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990000"/>
                </a:solidFill>
                <a:latin typeface="Times New Roman"/>
              </a:rPr>
              <a:t>экспедиций и стажировок;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990000"/>
                </a:solidFill>
                <a:latin typeface="Times New Roman"/>
              </a:rPr>
              <a:t>приглашения постдоков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990000"/>
                </a:solidFill>
                <a:latin typeface="Times New Roman"/>
              </a:rPr>
              <a:t>оплаты публикаций в журналах, индексируемых в WoS и Scopus;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990000"/>
                </a:solidFill>
                <a:latin typeface="Times New Roman"/>
              </a:rPr>
              <a:t>доплат за публикационную активность;</a:t>
            </a:r>
            <a:endParaRPr lang="ru-RU" sz="1200" dirty="0" smtClean="0">
              <a:solidFill>
                <a:srgbClr val="99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FF71-2687-46AC-9A0A-05033565B0F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235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hangingPunct="1"/>
            <a:r>
              <a:rPr lang="ru-RU" sz="3900" dirty="0" smtClean="0">
                <a:solidFill>
                  <a:srgbClr val="990000"/>
                </a:solidFill>
                <a:latin typeface="Times New Roman"/>
              </a:rPr>
              <a:t>с учетом особенностей квалификации, навыков и личных склонностей работников:</a:t>
            </a:r>
          </a:p>
          <a:p>
            <a:pPr marL="571500" lvl="2" indent="-571500" algn="l" hangingPunct="1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90000"/>
                </a:solidFill>
                <a:latin typeface="Times New Roman"/>
              </a:rPr>
              <a:t>«Старший преподаватель-практик»,</a:t>
            </a:r>
          </a:p>
          <a:p>
            <a:pPr lvl="2" indent="0" algn="l" hangingPunct="1"/>
            <a:r>
              <a:rPr lang="ru-RU" dirty="0" smtClean="0">
                <a:solidFill>
                  <a:srgbClr val="990000"/>
                </a:solidFill>
                <a:latin typeface="Times New Roman"/>
              </a:rPr>
              <a:t>	«Доцент-практик»</a:t>
            </a:r>
          </a:p>
          <a:p>
            <a:pPr marL="457200" indent="-457200" algn="l" hangingPunct="1">
              <a:buFontTx/>
              <a:buChar char="-"/>
            </a:pPr>
            <a:r>
              <a:rPr lang="ru-RU" sz="2800" dirty="0" smtClean="0">
                <a:solidFill>
                  <a:srgbClr val="990000"/>
                </a:solidFill>
                <a:latin typeface="Times New Roman"/>
              </a:rPr>
              <a:t>не связаны с обязанностью вести</a:t>
            </a:r>
            <a:br>
              <a:rPr lang="ru-RU" sz="2800" dirty="0" smtClean="0">
                <a:solidFill>
                  <a:srgbClr val="990000"/>
                </a:solidFill>
                <a:latin typeface="Times New Roman"/>
              </a:rPr>
            </a:br>
            <a:r>
              <a:rPr lang="ru-RU" sz="2800" dirty="0" smtClean="0">
                <a:solidFill>
                  <a:srgbClr val="990000"/>
                </a:solidFill>
                <a:latin typeface="Times New Roman"/>
              </a:rPr>
              <a:t>научно-исследовательскую деятельность</a:t>
            </a:r>
            <a:r>
              <a:rPr lang="ru-RU" dirty="0" smtClean="0">
                <a:solidFill>
                  <a:srgbClr val="990000"/>
                </a:solidFill>
                <a:latin typeface="Times New Roman"/>
              </a:rPr>
              <a:t> </a:t>
            </a:r>
          </a:p>
          <a:p>
            <a:pPr marL="571500" lvl="2" indent="-571500" algn="l" hangingPunct="1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90000"/>
                </a:solidFill>
                <a:latin typeface="Times New Roman"/>
              </a:rPr>
              <a:t>«Профессор-консультант»</a:t>
            </a:r>
          </a:p>
          <a:p>
            <a:pPr marL="457200" indent="-457200" algn="l" hangingPunct="1">
              <a:buFontTx/>
              <a:buChar char="-"/>
            </a:pPr>
            <a:r>
              <a:rPr lang="ru-RU" sz="2800" dirty="0" smtClean="0">
                <a:solidFill>
                  <a:srgbClr val="990000"/>
                </a:solidFill>
                <a:latin typeface="Times New Roman"/>
              </a:rPr>
              <a:t>со сниженным объемом учебной нагрузки,</a:t>
            </a:r>
          </a:p>
          <a:p>
            <a:pPr marL="457200" indent="-457200" algn="l" hangingPunct="1">
              <a:buFontTx/>
              <a:buChar char="-"/>
            </a:pPr>
            <a:r>
              <a:rPr lang="ru-RU" sz="2800" dirty="0" smtClean="0">
                <a:solidFill>
                  <a:srgbClr val="990000"/>
                </a:solidFill>
                <a:latin typeface="Times New Roman"/>
              </a:rPr>
              <a:t>режимом неполной занятости;</a:t>
            </a:r>
          </a:p>
          <a:p>
            <a:pPr marL="571500" lvl="2" indent="-571500" algn="l" hangingPunct="1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90000"/>
                </a:solidFill>
                <a:latin typeface="Times New Roman"/>
              </a:rPr>
              <a:t>Работа на основании договора ГПХ</a:t>
            </a:r>
          </a:p>
          <a:p>
            <a:pPr marL="571500" lvl="2" indent="-571500" algn="l" hangingPunct="1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90000"/>
                </a:solidFill>
                <a:latin typeface="Times New Roman"/>
              </a:rPr>
              <a:t>Возможность заключения бессрочного</a:t>
            </a:r>
          </a:p>
          <a:p>
            <a:pPr lvl="2" indent="0" algn="l" hangingPunct="1"/>
            <a:r>
              <a:rPr lang="ru-RU" dirty="0" smtClean="0">
                <a:solidFill>
                  <a:srgbClr val="990000"/>
                </a:solidFill>
                <a:latin typeface="Times New Roman"/>
              </a:rPr>
              <a:t>       (на неопределенный срок) трудового договора.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FF71-2687-46AC-9A0A-05033565B0F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9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 smtClean="0">
                <a:latin typeface="Times New Roman"/>
              </a:rPr>
              <a:t>НПР имеет право</a:t>
            </a:r>
          </a:p>
          <a:p>
            <a:pPr marL="1028700" lvl="1" indent="-5715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направлять предложения по изменению приказов 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и распоряжений должностных лиц Санкт-Петербургского университета;</a:t>
            </a:r>
          </a:p>
          <a:p>
            <a:pPr marL="1028700" lvl="1" indent="-5715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участвовать в общественных обсуждениях проектов локальных актов университета;</a:t>
            </a:r>
          </a:p>
          <a:p>
            <a:pPr marL="1028700" lvl="1" indent="-5715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обжаловать приказы и распоряжения должностных лиц; </a:t>
            </a:r>
          </a:p>
          <a:p>
            <a:pPr marL="1028700" lvl="1" indent="-5715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обжаловать решения учебно-методических и научных комиссий;</a:t>
            </a:r>
          </a:p>
          <a:p>
            <a:pPr marL="1028700" lvl="1" indent="-5715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/>
              </a:rPr>
              <a:t>обратиться в комиссию по этике Ученого совета СПбГУ </a:t>
            </a:r>
            <a:br>
              <a:rPr lang="ru-RU" dirty="0" smtClean="0">
                <a:latin typeface="Times New Roman"/>
              </a:rPr>
            </a:br>
            <a:r>
              <a:rPr lang="ru-RU" dirty="0" smtClean="0">
                <a:latin typeface="Times New Roman"/>
              </a:rPr>
              <a:t>в случае, если считает, что в отношении него нарушены этические нормы, по которым живет Университет.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FFF71-2687-46AC-9A0A-05033565B0F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05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92176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57200" y="2348880"/>
            <a:ext cx="8229600" cy="1143000"/>
          </a:xfrm>
        </p:spPr>
        <p:txBody>
          <a:bodyPr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79512" y="260648"/>
            <a:ext cx="8712968" cy="720080"/>
          </a:xfrm>
        </p:spPr>
        <p:txBody>
          <a:bodyPr>
            <a:noAutofit/>
          </a:bodyPr>
          <a:lstStyle>
            <a:lvl1pPr marL="0" indent="0" algn="ctr">
              <a:buNone/>
              <a:defRPr sz="4400" b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79388" y="1196752"/>
            <a:ext cx="8713787" cy="532859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990000"/>
                </a:solidFill>
              </a:defRPr>
            </a:lvl1pPr>
            <a:lvl2pPr marL="457200" indent="0">
              <a:buNone/>
              <a:defRPr sz="3600">
                <a:solidFill>
                  <a:srgbClr val="990000"/>
                </a:solidFill>
              </a:defRPr>
            </a:lvl2pPr>
            <a:lvl3pPr marL="914400" indent="0">
              <a:buNone/>
              <a:defRPr sz="3200">
                <a:solidFill>
                  <a:srgbClr val="990000"/>
                </a:solidFill>
              </a:defRPr>
            </a:lvl3pPr>
            <a:lvl4pPr marL="1371600" indent="0">
              <a:buNone/>
              <a:defRPr sz="2800">
                <a:solidFill>
                  <a:srgbClr val="990000"/>
                </a:solidFill>
              </a:defRPr>
            </a:lvl4pPr>
            <a:lvl5pPr marL="1828800" indent="0">
              <a:buNone/>
              <a:defRPr sz="2800">
                <a:solidFill>
                  <a:srgbClr val="99000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5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79512" y="1268760"/>
            <a:ext cx="8712968" cy="532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491880" y="1268760"/>
            <a:ext cx="5400600" cy="964704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92500" y="2305397"/>
            <a:ext cx="5400675" cy="38163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 hasCustomPrompt="1"/>
          </p:nvPr>
        </p:nvSpPr>
        <p:spPr>
          <a:xfrm>
            <a:off x="184870" y="1268760"/>
            <a:ext cx="3168650" cy="3168650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34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125538"/>
            <a:ext cx="8785225" cy="5399087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82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абоч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860032" y="530120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Санкт-Петербургский</a:t>
            </a:r>
            <a:r>
              <a:rPr lang="ru-RU" baseline="0" dirty="0" smtClean="0">
                <a:solidFill>
                  <a:schemeClr val="bg1"/>
                </a:solidFill>
              </a:rPr>
              <a:t/>
            </a:r>
            <a:br>
              <a:rPr lang="ru-RU" baseline="0" dirty="0" smtClean="0">
                <a:solidFill>
                  <a:schemeClr val="bg1"/>
                </a:solidFill>
              </a:rPr>
            </a:br>
            <a:r>
              <a:rPr lang="ru-RU" baseline="0" dirty="0" smtClean="0">
                <a:solidFill>
                  <a:schemeClr val="bg1"/>
                </a:solidFill>
              </a:rPr>
              <a:t>государственный университет</a:t>
            </a:r>
          </a:p>
          <a:p>
            <a:pPr algn="r"/>
            <a:r>
              <a:rPr lang="en-US" b="1" baseline="0" dirty="0" smtClean="0">
                <a:solidFill>
                  <a:schemeClr val="bg1"/>
                </a:solidFill>
              </a:rPr>
              <a:t>spbu.ru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9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29600" cy="4886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381328"/>
            <a:ext cx="405408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63" r:id="rId6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b="0" kern="1200" dirty="0">
          <a:solidFill>
            <a:srgbClr val="99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rgbClr val="99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rgbClr val="99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99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99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rgbClr val="99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pbu.ru/openuniversity/documents/materialy-priema-grazhdan-25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769640"/>
          </a:xfrm>
        </p:spPr>
        <p:txBody>
          <a:bodyPr/>
          <a:lstStyle/>
          <a:p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 </a:t>
            </a:r>
          </a:p>
          <a:p>
            <a:r>
              <a:rPr lang="ru-RU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80920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СПбГУ:</a:t>
            </a:r>
            <a:br>
              <a:rPr lang="ru-RU" sz="6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ru-RU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Расширяя ПРАВА </a:t>
            </a:r>
            <a:r>
              <a:rPr lang="ru-RU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научно-педагогического</a:t>
            </a:r>
            <a:r>
              <a:rPr lang="ru-RU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работника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0747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</a:rPr>
              <a:t>Открытый университет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388" y="1196752"/>
            <a:ext cx="6336827" cy="5328592"/>
          </a:xfrm>
        </p:spPr>
        <p:txBody>
          <a:bodyPr>
            <a:normAutofit fontScale="92500"/>
          </a:bodyPr>
          <a:lstStyle/>
          <a:p>
            <a:pPr marL="144000" lvl="1" indent="-324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/>
              </a:rPr>
              <a:t>Материалы Ученого совета</a:t>
            </a:r>
          </a:p>
          <a:p>
            <a:pPr marL="144000" lvl="1" indent="-324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>
                <a:latin typeface="Times New Roman"/>
              </a:rPr>
              <a:t>Материалы ректорских </a:t>
            </a:r>
            <a:r>
              <a:rPr lang="ru-RU" sz="4000" dirty="0" smtClean="0">
                <a:latin typeface="Times New Roman"/>
              </a:rPr>
              <a:t>				совещаний</a:t>
            </a:r>
            <a:endParaRPr lang="ru-RU" sz="4000" dirty="0">
              <a:latin typeface="Times New Roman"/>
            </a:endParaRPr>
          </a:p>
          <a:p>
            <a:pPr marL="144000" lvl="1" indent="-324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/>
              </a:rPr>
              <a:t>Материалы приема граждан</a:t>
            </a:r>
          </a:p>
          <a:p>
            <a:pPr marL="144000" lvl="1" indent="-324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4000" dirty="0">
              <a:latin typeface="Times New Roman"/>
            </a:endParaRPr>
          </a:p>
          <a:p>
            <a:pPr marL="144000" lvl="1" indent="-3240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Times New Roman"/>
              </a:rPr>
              <a:t>Виртуальная </a:t>
            </a:r>
            <a:r>
              <a:rPr lang="ru-RU" sz="4000" dirty="0" smtClean="0">
                <a:latin typeface="Times New Roman"/>
              </a:rPr>
              <a:t>приемная</a:t>
            </a:r>
            <a:endParaRPr lang="ru-RU" sz="4000" dirty="0">
              <a:latin typeface="Times New Roman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6914" r="74509" b="86871"/>
          <a:stretch/>
        </p:blipFill>
        <p:spPr bwMode="auto">
          <a:xfrm>
            <a:off x="6855952" y="1118827"/>
            <a:ext cx="531853" cy="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804248" y="1055662"/>
            <a:ext cx="2087759" cy="1804661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75313" y="1127669"/>
            <a:ext cx="1342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990000"/>
                </a:solidFill>
              </a:rPr>
              <a:t>Портал СПбГУ</a:t>
            </a:r>
          </a:p>
          <a:p>
            <a:pPr algn="ctr"/>
            <a:r>
              <a:rPr lang="ru-RU" sz="1400" dirty="0" smtClean="0">
                <a:solidFill>
                  <a:srgbClr val="990000"/>
                </a:solidFill>
              </a:rPr>
              <a:t>Открытый университет</a:t>
            </a:r>
            <a:endParaRPr lang="ru-RU" sz="1400" dirty="0">
              <a:solidFill>
                <a:srgbClr val="99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4064" y="1825079"/>
            <a:ext cx="19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spbu.ru/openuniversity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91437" y="2133657"/>
            <a:ext cx="1913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5794" y="2090882"/>
            <a:ext cx="1972269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Материалы приема граждан</a:t>
            </a:r>
            <a:endParaRPr lang="ru-RU" sz="1100" b="1" dirty="0">
              <a:hlinkClick r:id="rId3"/>
            </a:endParaRPr>
          </a:p>
          <a:p>
            <a:pPr algn="ctr"/>
            <a:r>
              <a:rPr lang="ru-RU" sz="1100" dirty="0"/>
              <a:t>23 января 2018 </a:t>
            </a:r>
            <a:endParaRPr lang="ru-RU" sz="1100" dirty="0" smtClean="0"/>
          </a:p>
          <a:p>
            <a:pPr algn="ctr"/>
            <a:r>
              <a:rPr lang="ru-RU" sz="1100" dirty="0" smtClean="0"/>
              <a:t>9 </a:t>
            </a:r>
            <a:r>
              <a:rPr lang="ru-RU" sz="1100" dirty="0"/>
              <a:t>января </a:t>
            </a:r>
            <a:r>
              <a:rPr lang="ru-RU" sz="1100" dirty="0" smtClean="0"/>
              <a:t>2018</a:t>
            </a:r>
          </a:p>
          <a:p>
            <a:pPr algn="ctr"/>
            <a:r>
              <a:rPr lang="ru-RU" sz="1100" dirty="0" smtClean="0"/>
              <a:t>26 декабря 2017 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804248" y="2916000"/>
            <a:ext cx="2087759" cy="1836000"/>
            <a:chOff x="6804248" y="3284984"/>
            <a:chExt cx="2087759" cy="1836000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4" t="6914" r="74509" b="86871"/>
            <a:stretch/>
          </p:blipFill>
          <p:spPr bwMode="auto">
            <a:xfrm>
              <a:off x="6855952" y="3348150"/>
              <a:ext cx="531853" cy="68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6804248" y="3284984"/>
              <a:ext cx="2087759" cy="1836000"/>
            </a:xfrm>
            <a:prstGeom prst="rect">
              <a:avLst/>
            </a:prstGeom>
            <a:noFill/>
            <a:ln w="31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75313" y="3356992"/>
              <a:ext cx="13421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990000"/>
                  </a:solidFill>
                </a:rPr>
                <a:t>Портал СПбГУ</a:t>
              </a:r>
            </a:p>
            <a:p>
              <a:pPr algn="ctr"/>
              <a:r>
                <a:rPr lang="ru-RU" sz="1400" dirty="0" smtClean="0">
                  <a:solidFill>
                    <a:srgbClr val="990000"/>
                  </a:solidFill>
                </a:rPr>
                <a:t>Открытый университет</a:t>
              </a:r>
              <a:endParaRPr lang="ru-RU" sz="1400" dirty="0">
                <a:solidFill>
                  <a:srgbClr val="99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8264" y="4293096"/>
              <a:ext cx="1840911" cy="7694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/>
                <a:t>Ректорские совещания</a:t>
              </a:r>
            </a:p>
            <a:p>
              <a:pPr algn="ctr"/>
              <a:r>
                <a:rPr lang="ru-RU" sz="1100" dirty="0" smtClean="0"/>
                <a:t>22 января 2018</a:t>
              </a:r>
            </a:p>
            <a:p>
              <a:pPr algn="ctr"/>
              <a:r>
                <a:rPr lang="ru-RU" sz="1100" dirty="0" smtClean="0"/>
                <a:t>15 января 2018</a:t>
              </a:r>
            </a:p>
            <a:p>
              <a:pPr algn="ctr"/>
              <a:r>
                <a:rPr lang="ru-RU" sz="1100" dirty="0" smtClean="0"/>
                <a:t>25 декабря 2017</a:t>
              </a:r>
              <a:endParaRPr lang="ru-RU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96719" y="4019871"/>
              <a:ext cx="194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spbu.ru/openuniversity</a:t>
              </a:r>
              <a:endParaRPr lang="ru-RU" sz="14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804248" y="4797152"/>
            <a:ext cx="2087759" cy="1728192"/>
            <a:chOff x="9540552" y="827869"/>
            <a:chExt cx="2087759" cy="1728192"/>
          </a:xfrm>
        </p:grpSpPr>
        <p:grpSp>
          <p:nvGrpSpPr>
            <p:cNvPr id="19" name="Группа 18"/>
            <p:cNvGrpSpPr>
              <a:grpSpLocks/>
            </p:cNvGrpSpPr>
            <p:nvPr/>
          </p:nvGrpSpPr>
          <p:grpSpPr>
            <a:xfrm>
              <a:off x="9540552" y="827869"/>
              <a:ext cx="2087759" cy="1728192"/>
              <a:chOff x="6660232" y="1609810"/>
              <a:chExt cx="2016224" cy="1450555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24" t="6914" r="74509" b="86871"/>
              <a:stretch/>
            </p:blipFill>
            <p:spPr bwMode="auto">
              <a:xfrm>
                <a:off x="6710164" y="1609810"/>
                <a:ext cx="513630" cy="575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6660232" y="1609810"/>
                <a:ext cx="2016224" cy="1450555"/>
              </a:xfrm>
              <a:prstGeom prst="rect">
                <a:avLst/>
              </a:prstGeom>
              <a:noFill/>
              <a:ln w="31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308304" y="1617232"/>
                <a:ext cx="1296144" cy="619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990000"/>
                    </a:solidFill>
                  </a:rPr>
                  <a:t>Портал СПбГУ</a:t>
                </a:r>
              </a:p>
              <a:p>
                <a:pPr algn="ctr"/>
                <a:r>
                  <a:rPr lang="ru-RU" sz="1400" dirty="0" smtClean="0">
                    <a:solidFill>
                      <a:srgbClr val="990000"/>
                    </a:solidFill>
                  </a:rPr>
                  <a:t>Виртуальная приемная</a:t>
                </a:r>
                <a:endParaRPr lang="ru-RU" sz="1400" dirty="0">
                  <a:solidFill>
                    <a:srgbClr val="990000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9623330" y="1501999"/>
              <a:ext cx="19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guestbook.spbu.ru</a:t>
              </a:r>
              <a:r>
                <a:rPr lang="en-US" sz="900" dirty="0"/>
                <a:t>/?catid=0&amp;id=5154</a:t>
              </a:r>
              <a:endParaRPr lang="ru-RU" sz="9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27741" y="1772816"/>
              <a:ext cx="19133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000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6958880" y="5678479"/>
            <a:ext cx="1853952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72000" lvl="0" indent="-72000">
              <a:buFont typeface="Arial" panose="020B0604020202020204" pitchFamily="34" charset="0"/>
              <a:buChar char="•"/>
            </a:pPr>
            <a:r>
              <a:rPr lang="en-US" sz="1100" dirty="0"/>
              <a:t>Задать вопрос</a:t>
            </a:r>
            <a:endParaRPr lang="ru-RU" sz="1100" dirty="0"/>
          </a:p>
          <a:p>
            <a:pPr marL="72000" lvl="0" indent="-72000">
              <a:buFont typeface="Arial" panose="020B0604020202020204" pitchFamily="34" charset="0"/>
              <a:buChar char="•"/>
            </a:pPr>
            <a:r>
              <a:rPr lang="en-US" sz="1100" dirty="0"/>
              <a:t>Ответы на обращения</a:t>
            </a:r>
            <a:endParaRPr lang="ru-RU" sz="1100" dirty="0"/>
          </a:p>
          <a:p>
            <a:pPr marL="72000" lvl="0" indent="-72000">
              <a:buFont typeface="Arial" panose="020B0604020202020204" pitchFamily="34" charset="0"/>
              <a:buChar char="•"/>
            </a:pPr>
            <a:r>
              <a:rPr lang="en-US" sz="1100" dirty="0"/>
              <a:t>Результаты обращений</a:t>
            </a:r>
            <a:endParaRPr lang="ru-RU" sz="1100" dirty="0"/>
          </a:p>
          <a:p>
            <a:pPr marL="72000" lvl="0" indent="-72000">
              <a:buFont typeface="Arial" panose="020B0604020202020204" pitchFamily="34" charset="0"/>
              <a:buChar char="•"/>
            </a:pPr>
            <a:r>
              <a:rPr lang="en-US" sz="1100" dirty="0"/>
              <a:t>Сообщить о </a:t>
            </a:r>
            <a:r>
              <a:rPr lang="en-US" sz="1100" dirty="0" smtClean="0"/>
              <a:t>находке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9571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04864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Благодарю за внимание!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172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dirty="0">
                <a:latin typeface="Times New Roman"/>
              </a:rPr>
              <a:t>Цели университета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388" y="1124744"/>
            <a:ext cx="8713787" cy="53285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ru-RU" sz="3500" dirty="0">
                <a:latin typeface="Times New Roman"/>
              </a:rPr>
              <a:t>СПбГУ</a:t>
            </a:r>
            <a:r>
              <a:rPr lang="ru-RU" dirty="0">
                <a:latin typeface="Times New Roman"/>
              </a:rPr>
              <a:t> с 2009 года </a:t>
            </a:r>
            <a:r>
              <a:rPr lang="ru-RU" dirty="0" smtClean="0">
                <a:latin typeface="Times New Roman"/>
              </a:rPr>
              <a:t>устанавливает</a:t>
            </a:r>
            <a:r>
              <a:rPr lang="ru-RU" b="1" dirty="0" smtClean="0">
                <a:latin typeface="Times New Roman"/>
              </a:rPr>
              <a:t> </a:t>
            </a:r>
            <a:r>
              <a:rPr lang="ru-RU" dirty="0" smtClean="0">
                <a:latin typeface="Times New Roman"/>
              </a:rPr>
              <a:t>и</a:t>
            </a:r>
            <a:r>
              <a:rPr lang="ru-RU" b="1" dirty="0" smtClean="0">
                <a:latin typeface="Times New Roman"/>
              </a:rPr>
              <a:t> </a:t>
            </a:r>
            <a:r>
              <a:rPr lang="ru-RU" dirty="0">
                <a:latin typeface="Times New Roman"/>
              </a:rPr>
              <a:t>реализует </a:t>
            </a:r>
            <a:r>
              <a:rPr lang="ru-RU" b="1" dirty="0" smtClean="0">
                <a:latin typeface="Times New Roman"/>
              </a:rPr>
              <a:t>дополнительные </a:t>
            </a:r>
            <a:r>
              <a:rPr lang="ru-RU" b="1" dirty="0">
                <a:latin typeface="Times New Roman"/>
              </a:rPr>
              <a:t>права НПР</a:t>
            </a:r>
            <a:r>
              <a:rPr lang="ru-RU" dirty="0">
                <a:latin typeface="Times New Roman"/>
              </a:rPr>
              <a:t> с целью:</a:t>
            </a:r>
          </a:p>
          <a:p>
            <a:pPr>
              <a:lnSpc>
                <a:spcPct val="110000"/>
              </a:lnSpc>
            </a:pPr>
            <a:endParaRPr lang="ru-RU" dirty="0">
              <a:latin typeface="Times New Roman"/>
            </a:endParaRPr>
          </a:p>
          <a:p>
            <a:pPr marL="1028700" lvl="1" indent="-5715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</a:rPr>
              <a:t>создания максимально комфортных условий </a:t>
            </a:r>
            <a:r>
              <a:rPr lang="ru-RU" dirty="0">
                <a:latin typeface="Times New Roman"/>
              </a:rPr>
              <a:t>для раскрытия и использования потенциала работника  в интересах повышения конкурентоспособности;</a:t>
            </a:r>
          </a:p>
          <a:p>
            <a:pPr marL="1028700" lvl="1" indent="-5715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dirty="0">
              <a:latin typeface="Times New Roman"/>
            </a:endParaRPr>
          </a:p>
          <a:p>
            <a:pPr marL="1028700" lvl="1" indent="-5715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/>
              </a:rPr>
              <a:t>достижения баланса прав и обязанностей</a:t>
            </a:r>
            <a:r>
              <a:rPr lang="ru-RU" dirty="0">
                <a:latin typeface="Times New Roman"/>
              </a:rPr>
              <a:t>, обеспечивающих равноправие работника и университета как работодателя.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97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Социальные права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388" y="1196752"/>
            <a:ext cx="6609360" cy="5328592"/>
          </a:xfrm>
        </p:spPr>
        <p:txBody>
          <a:bodyPr>
            <a:normAutofit fontScale="70000" lnSpcReduction="20000"/>
          </a:bodyPr>
          <a:lstStyle/>
          <a:p>
            <a:pPr marL="0" lvl="2">
              <a:spcBef>
                <a:spcPts val="0"/>
              </a:spcBef>
              <a:spcAft>
                <a:spcPts val="1800"/>
              </a:spcAft>
            </a:pPr>
            <a:r>
              <a:rPr lang="ru-RU" sz="4600" dirty="0">
                <a:latin typeface="Times New Roman"/>
              </a:rPr>
              <a:t>Бессрочный трудовой договор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4600" dirty="0" smtClean="0">
                <a:latin typeface="Times New Roman"/>
              </a:rPr>
              <a:t>Служебное </a:t>
            </a:r>
            <a:r>
              <a:rPr lang="ru-RU" sz="4600" dirty="0" smtClean="0">
                <a:latin typeface="Times New Roman"/>
              </a:rPr>
              <a:t>жильё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4600" dirty="0">
                <a:latin typeface="Times New Roman"/>
              </a:rPr>
              <a:t>С</a:t>
            </a:r>
            <a:r>
              <a:rPr lang="ru-RU" sz="4600" dirty="0" smtClean="0">
                <a:latin typeface="Times New Roman"/>
              </a:rPr>
              <a:t>офинансирование СПбГУ</a:t>
            </a:r>
          </a:p>
          <a:p>
            <a:pPr marL="804863" indent="-35560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ru-RU" dirty="0" smtClean="0">
                <a:latin typeface="Times New Roman"/>
              </a:rPr>
              <a:t>оплаты обучения детей на </a:t>
            </a:r>
            <a:r>
              <a:rPr lang="ru-RU" dirty="0">
                <a:latin typeface="Times New Roman"/>
              </a:rPr>
              <a:t>договорной </a:t>
            </a:r>
            <a:r>
              <a:rPr lang="ru-RU" dirty="0" smtClean="0">
                <a:latin typeface="Times New Roman"/>
              </a:rPr>
              <a:t>основе</a:t>
            </a:r>
          </a:p>
          <a:p>
            <a:pPr marL="804863" indent="-355600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ru-RU" dirty="0" smtClean="0">
                <a:latin typeface="Times New Roman"/>
              </a:rPr>
              <a:t>оплаты </a:t>
            </a:r>
            <a:r>
              <a:rPr lang="ru-RU" dirty="0">
                <a:latin typeface="Times New Roman"/>
              </a:rPr>
              <a:t>полиса ДМС за счёт средств </a:t>
            </a:r>
            <a:r>
              <a:rPr lang="ru-RU" dirty="0" smtClean="0">
                <a:latin typeface="Times New Roman"/>
              </a:rPr>
              <a:t>СПбГУ;</a:t>
            </a:r>
          </a:p>
          <a:p>
            <a:pPr marL="804863" indent="-355600">
              <a:spcBef>
                <a:spcPts val="0"/>
              </a:spcBef>
              <a:spcAft>
                <a:spcPts val="3600"/>
              </a:spcAft>
              <a:buFont typeface="Arial" charset="0"/>
              <a:buChar char="•"/>
            </a:pPr>
            <a:r>
              <a:rPr lang="ru-RU" dirty="0" smtClean="0">
                <a:latin typeface="Times New Roman"/>
              </a:rPr>
              <a:t>путевок </a:t>
            </a:r>
            <a:r>
              <a:rPr lang="ru-RU" dirty="0">
                <a:latin typeface="Times New Roman"/>
              </a:rPr>
              <a:t>на базы отдыха </a:t>
            </a:r>
            <a:r>
              <a:rPr lang="ru-RU" dirty="0" smtClean="0">
                <a:latin typeface="Times New Roman"/>
              </a:rPr>
              <a:t>СПбГУ</a:t>
            </a:r>
            <a:endParaRPr lang="ru-RU" dirty="0">
              <a:latin typeface="Times New Roman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4600" dirty="0" smtClean="0">
                <a:latin typeface="Times New Roman"/>
              </a:rPr>
              <a:t>Специальные льготы Почетным профессорам СПбГУ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876256" y="962871"/>
            <a:ext cx="2087759" cy="5472000"/>
            <a:chOff x="9540552" y="764704"/>
            <a:chExt cx="2087759" cy="5472000"/>
          </a:xfrm>
        </p:grpSpPr>
        <p:grpSp>
          <p:nvGrpSpPr>
            <p:cNvPr id="5" name="Группа 4"/>
            <p:cNvGrpSpPr>
              <a:grpSpLocks/>
            </p:cNvGrpSpPr>
            <p:nvPr/>
          </p:nvGrpSpPr>
          <p:grpSpPr>
            <a:xfrm>
              <a:off x="9540552" y="764704"/>
              <a:ext cx="2087759" cy="5472000"/>
              <a:chOff x="6660232" y="1556792"/>
              <a:chExt cx="2016224" cy="4592914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24" t="6914" r="74509" b="86871"/>
              <a:stretch/>
            </p:blipFill>
            <p:spPr bwMode="auto">
              <a:xfrm>
                <a:off x="6710164" y="1609810"/>
                <a:ext cx="513630" cy="575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6660232" y="1556792"/>
                <a:ext cx="2016224" cy="4592914"/>
              </a:xfrm>
              <a:prstGeom prst="rect">
                <a:avLst/>
              </a:prstGeom>
              <a:noFill/>
              <a:ln w="31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08304" y="1617232"/>
                <a:ext cx="1296144" cy="439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990000"/>
                    </a:solidFill>
                  </a:rPr>
                  <a:t>Портал СПбГУ</a:t>
                </a:r>
              </a:p>
              <a:p>
                <a:pPr algn="ctr"/>
                <a:r>
                  <a:rPr lang="ru-RU" sz="1400" dirty="0" smtClean="0">
                    <a:solidFill>
                      <a:srgbClr val="990000"/>
                    </a:solidFill>
                  </a:rPr>
                  <a:t>ДМС</a:t>
                </a:r>
                <a:endParaRPr lang="ru-RU" sz="1400" dirty="0">
                  <a:solidFill>
                    <a:srgbClr val="990000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616705" y="1399486"/>
              <a:ext cx="194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spbu.ru/dms</a:t>
              </a:r>
              <a:endParaRPr lang="ru-RU" sz="9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27741" y="1772816"/>
              <a:ext cx="19133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000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971994" y="1970983"/>
            <a:ext cx="1904831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1000" b="1" dirty="0"/>
              <a:t>Вам предоставляется возможность застраховать себя по программам ДМС. </a:t>
            </a:r>
            <a:r>
              <a:rPr lang="ru-RU" sz="1000" dirty="0"/>
              <a:t>Приобретая полис, работник заключает со страховой компанией двухсторонний индивидуальный договор. </a:t>
            </a:r>
          </a:p>
          <a:p>
            <a:r>
              <a:rPr lang="ru-RU" sz="1000" dirty="0"/>
              <a:t>С программами ДМС «Базовая» и «Базовая плюс» можно ознакомиться в приложениях.</a:t>
            </a:r>
          </a:p>
          <a:p>
            <a:r>
              <a:rPr lang="ru-RU" sz="1000" b="1" dirty="0"/>
              <a:t>Условия приобретения полиса ДМС</a:t>
            </a:r>
          </a:p>
          <a:p>
            <a:r>
              <a:rPr lang="ru-RU" sz="1000" dirty="0"/>
              <a:t>Прислать заявку на электронный адрес члена Социальной комиссии Профкома сотрудников </a:t>
            </a:r>
            <a:r>
              <a:rPr lang="ru-RU" sz="1000" dirty="0" smtClean="0"/>
              <a:t>СПбГУ</a:t>
            </a:r>
            <a:endParaRPr lang="ru-RU" sz="1000" dirty="0"/>
          </a:p>
          <a:p>
            <a:r>
              <a:rPr lang="ru-RU" sz="1050" b="1" dirty="0"/>
              <a:t>Оформить заявление на компенсацию частичной стоимости полиса ДМС </a:t>
            </a:r>
            <a:r>
              <a:rPr lang="ru-RU" sz="1000" dirty="0"/>
              <a:t>по форме</a:t>
            </a:r>
          </a:p>
          <a:p>
            <a:r>
              <a:rPr lang="ru-RU" sz="1000" dirty="0"/>
              <a:t>Размер компенсации зависит от общего стажа работы в СПбГУ (срок обучения в СПбГУ, а также в аспирантуре, ординатуре, докторантуре и т. д. не учитывается).</a:t>
            </a:r>
          </a:p>
        </p:txBody>
      </p:sp>
    </p:spTree>
    <p:extLst>
      <p:ext uri="{BB962C8B-B14F-4D97-AF65-F5344CB8AC3E}">
        <p14:creationId xmlns:p14="http://schemas.microsoft.com/office/powerpoint/2010/main" val="233324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Самовыдвижение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305521" y="1148584"/>
            <a:ext cx="6553423" cy="5232744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/>
              </a:rPr>
              <a:t>в</a:t>
            </a:r>
            <a:r>
              <a:rPr lang="ru-RU" sz="4400" dirty="0" smtClean="0">
                <a:latin typeface="Times New Roman"/>
              </a:rPr>
              <a:t>  </a:t>
            </a:r>
            <a:r>
              <a:rPr lang="ru-RU" sz="4400" dirty="0">
                <a:latin typeface="Times New Roman"/>
              </a:rPr>
              <a:t>состав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/>
              </a:rPr>
              <a:t>у</a:t>
            </a:r>
            <a:r>
              <a:rPr lang="ru-RU" sz="3200" dirty="0" smtClean="0">
                <a:latin typeface="Times New Roman"/>
              </a:rPr>
              <a:t>чёных советов </a:t>
            </a:r>
            <a:endParaRPr lang="ru-RU" sz="3200" dirty="0">
              <a:latin typeface="Times New Roman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/>
              </a:rPr>
              <a:t>учебно-методических </a:t>
            </a:r>
            <a:r>
              <a:rPr lang="ru-RU" sz="3200" dirty="0">
                <a:latin typeface="Times New Roman"/>
              </a:rPr>
              <a:t>и </a:t>
            </a:r>
            <a:r>
              <a:rPr lang="ru-RU" sz="3200" dirty="0" smtClean="0">
                <a:latin typeface="Times New Roman"/>
              </a:rPr>
              <a:t>научных </a:t>
            </a:r>
            <a:r>
              <a:rPr lang="ru-RU" sz="3200" dirty="0">
                <a:latin typeface="Times New Roman"/>
              </a:rPr>
              <a:t>комиссий </a:t>
            </a:r>
            <a:r>
              <a:rPr lang="ru-RU" sz="3200" b="1" dirty="0">
                <a:latin typeface="Times New Roman"/>
              </a:rPr>
              <a:t>ЛЮБОГО </a:t>
            </a:r>
            <a:r>
              <a:rPr lang="ru-RU" sz="3200" dirty="0">
                <a:latin typeface="Times New Roman"/>
              </a:rPr>
              <a:t>(!) факультета;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/>
              </a:rPr>
              <a:t>научно-технических советов ресурсных центров;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/>
              </a:rPr>
              <a:t>диссертационных советов;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>
                <a:latin typeface="Times New Roman"/>
              </a:rPr>
              <a:t>р</a:t>
            </a:r>
            <a:r>
              <a:rPr lang="ru-RU" sz="3200" dirty="0" smtClean="0">
                <a:latin typeface="Times New Roman"/>
              </a:rPr>
              <a:t>абочих групп и комиссий</a:t>
            </a:r>
            <a:endParaRPr lang="ru-RU" sz="2800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79512" y="1085418"/>
            <a:ext cx="2087759" cy="5472000"/>
            <a:chOff x="9540552" y="764704"/>
            <a:chExt cx="2087759" cy="5472000"/>
          </a:xfrm>
        </p:grpSpPr>
        <p:grpSp>
          <p:nvGrpSpPr>
            <p:cNvPr id="4" name="Группа 3"/>
            <p:cNvGrpSpPr>
              <a:grpSpLocks/>
            </p:cNvGrpSpPr>
            <p:nvPr/>
          </p:nvGrpSpPr>
          <p:grpSpPr>
            <a:xfrm>
              <a:off x="9540552" y="764704"/>
              <a:ext cx="2087759" cy="5472000"/>
              <a:chOff x="6660232" y="1556792"/>
              <a:chExt cx="2016224" cy="4592914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24" t="6914" r="74509" b="86871"/>
              <a:stretch/>
            </p:blipFill>
            <p:spPr bwMode="auto">
              <a:xfrm>
                <a:off x="6710164" y="1609810"/>
                <a:ext cx="513630" cy="575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6660232" y="1556792"/>
                <a:ext cx="2016224" cy="4592914"/>
              </a:xfrm>
              <a:prstGeom prst="rect">
                <a:avLst/>
              </a:prstGeom>
              <a:noFill/>
              <a:ln w="31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308304" y="1617232"/>
                <a:ext cx="1296144" cy="619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990000"/>
                    </a:solidFill>
                  </a:rPr>
                  <a:t>Портал СПбГУ</a:t>
                </a:r>
              </a:p>
              <a:p>
                <a:pPr algn="ctr"/>
                <a:r>
                  <a:rPr lang="ru-RU" sz="1400" dirty="0" smtClean="0">
                    <a:solidFill>
                      <a:srgbClr val="990000"/>
                    </a:solidFill>
                  </a:rPr>
                  <a:t>Виртуальная приемная</a:t>
                </a:r>
                <a:endParaRPr lang="ru-RU" sz="1400" dirty="0">
                  <a:solidFill>
                    <a:srgbClr val="99000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9640368" y="1556792"/>
              <a:ext cx="19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guestbook.spbu.ru</a:t>
              </a:r>
              <a:r>
                <a:rPr lang="en-US" sz="900" dirty="0"/>
                <a:t>/?catid=0&amp;id=5154</a:t>
              </a:r>
              <a:endParaRPr lang="ru-RU" sz="9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27741" y="1772816"/>
              <a:ext cx="1913380" cy="44012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i="1" dirty="0"/>
                <a:t>Вопрос: Хотелось бы получить разъяснение относительно права преподавателя на самовыдвижение в ученый совет факультета (в первую очередь того, на котором работает преподаватель</a:t>
              </a:r>
              <a:r>
                <a:rPr lang="ru-RU" sz="1000" b="1" i="1" dirty="0" smtClean="0"/>
                <a:t>).</a:t>
              </a:r>
            </a:p>
            <a:p>
              <a:r>
                <a:rPr lang="ru-RU" sz="1000" b="1" dirty="0"/>
                <a:t>Ответ </a:t>
              </a:r>
              <a:r>
                <a:rPr lang="ru-RU" sz="1000" b="1" dirty="0" smtClean="0"/>
                <a:t>:</a:t>
              </a:r>
              <a:r>
                <a:rPr lang="ru-RU" sz="1000" dirty="0" smtClean="0"/>
                <a:t> </a:t>
              </a:r>
              <a:r>
                <a:rPr lang="ru-RU" sz="1000" dirty="0"/>
                <a:t>Право на самовыдвижение научно-педагогического работника СПбГУ в кандидаты в состав Ученого совета факультета СПбГУ/Ученого совета СПбГУ может быть реализовано в период формирования нового состава ученого совета после издания соответствующего приказа Ректора СПбГУ. Алгоритм самовыдвижения предполагает подачу работником заявления об избрании в состав совета работодателю (соответствующему представителю работодателя). Срок полномочий действующего состава </a:t>
              </a:r>
              <a:r>
                <a:rPr lang="ru-RU" sz="1000" dirty="0" smtClean="0"/>
                <a:t>…</a:t>
              </a:r>
              <a:endParaRPr lang="ru-RU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30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Академические </a:t>
            </a:r>
            <a:r>
              <a:rPr lang="ru-RU" dirty="0" smtClean="0">
                <a:latin typeface="Times New Roman"/>
              </a:rPr>
              <a:t>права НПР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411760" y="1196752"/>
            <a:ext cx="6481415" cy="532859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sz="3600" dirty="0" smtClean="0"/>
              <a:t>Разделение академических и административных полномочий.</a:t>
            </a:r>
            <a:endParaRPr lang="en-US" sz="3600" dirty="0" smtClean="0"/>
          </a:p>
          <a:p>
            <a:r>
              <a:rPr lang="ru-RU" sz="3600" dirty="0" smtClean="0"/>
              <a:t>Самостоятельность </a:t>
            </a:r>
            <a:r>
              <a:rPr lang="ru-RU" sz="3600" dirty="0" smtClean="0"/>
              <a:t>в определении</a:t>
            </a:r>
          </a:p>
          <a:p>
            <a:pPr marL="1028700" lvl="1" indent="-571500">
              <a:buFont typeface="Arial" charset="0"/>
              <a:buChar char="•"/>
            </a:pPr>
            <a:r>
              <a:rPr lang="ru-RU" sz="3000" dirty="0"/>
              <a:t>с</a:t>
            </a:r>
            <a:r>
              <a:rPr lang="ru-RU" sz="3000" dirty="0" smtClean="0"/>
              <a:t>одержания учебных </a:t>
            </a:r>
            <a:r>
              <a:rPr lang="ru-RU" sz="3000" dirty="0" smtClean="0"/>
              <a:t>курсов;</a:t>
            </a:r>
            <a:endParaRPr lang="ru-RU" sz="3000" dirty="0" smtClean="0"/>
          </a:p>
          <a:p>
            <a:pPr marL="1028700" lvl="1" indent="-571500">
              <a:buFont typeface="Arial" charset="0"/>
              <a:buChar char="•"/>
            </a:pPr>
            <a:r>
              <a:rPr lang="ru-RU" sz="3000" dirty="0"/>
              <a:t>у</a:t>
            </a:r>
            <a:r>
              <a:rPr lang="ru-RU" sz="3000" dirty="0" smtClean="0"/>
              <a:t>чебно-методического 				</a:t>
            </a:r>
            <a:r>
              <a:rPr lang="ru-RU" sz="3000" dirty="0" smtClean="0"/>
              <a:t>обеспечения;</a:t>
            </a:r>
            <a:endParaRPr lang="ru-RU" sz="3000" dirty="0" smtClean="0"/>
          </a:p>
          <a:p>
            <a:pPr marL="1028700" lvl="1" indent="-571500">
              <a:buFont typeface="Arial" charset="0"/>
              <a:buChar char="•"/>
            </a:pPr>
            <a:r>
              <a:rPr lang="ru-RU" sz="3000" dirty="0" smtClean="0"/>
              <a:t>технологий </a:t>
            </a:r>
            <a:r>
              <a:rPr lang="ru-RU" sz="3000" dirty="0" smtClean="0"/>
              <a:t>преподавания;</a:t>
            </a:r>
            <a:endParaRPr lang="ru-RU" sz="3000" dirty="0" smtClean="0"/>
          </a:p>
          <a:p>
            <a:pPr marL="1028700" lvl="1" indent="-571500">
              <a:spcAft>
                <a:spcPts val="3000"/>
              </a:spcAft>
              <a:buFont typeface="Arial" charset="0"/>
              <a:buChar char="•"/>
            </a:pPr>
            <a:r>
              <a:rPr lang="ru-RU" sz="3000" dirty="0"/>
              <a:t>т</a:t>
            </a:r>
            <a:r>
              <a:rPr lang="ru-RU" sz="3000" dirty="0" smtClean="0"/>
              <a:t>ематики </a:t>
            </a:r>
            <a:r>
              <a:rPr lang="ru-RU" sz="3000" dirty="0" smtClean="0"/>
              <a:t>исследований;</a:t>
            </a:r>
            <a:endParaRPr lang="ru-RU" sz="3000" dirty="0" smtClean="0"/>
          </a:p>
          <a:p>
            <a:r>
              <a:rPr lang="ru-RU" sz="3600" dirty="0" smtClean="0"/>
              <a:t>Право на внешнюю </a:t>
            </a:r>
            <a:r>
              <a:rPr lang="ru-RU" sz="3600" dirty="0" smtClean="0"/>
              <a:t>экспертизу. </a:t>
            </a:r>
            <a:endParaRPr lang="ru-RU" sz="3600" dirty="0" smtClean="0"/>
          </a:p>
          <a:p>
            <a:pPr>
              <a:spcAft>
                <a:spcPts val="1200"/>
              </a:spcAft>
            </a:pPr>
            <a:r>
              <a:rPr lang="ru-RU" sz="3600" dirty="0" smtClean="0"/>
              <a:t>Доступ к </a:t>
            </a:r>
            <a:r>
              <a:rPr lang="ru-RU" sz="3600" dirty="0" smtClean="0"/>
              <a:t>ресурсам </a:t>
            </a:r>
          </a:p>
          <a:p>
            <a:pPr marL="1028700" lvl="1" indent="-571500">
              <a:spcAft>
                <a:spcPts val="600"/>
              </a:spcAft>
              <a:buFont typeface="Arial" charset="0"/>
              <a:buChar char="•"/>
            </a:pPr>
            <a:r>
              <a:rPr lang="ru-RU" sz="3000" dirty="0"/>
              <a:t>Научный </a:t>
            </a:r>
            <a:r>
              <a:rPr lang="ru-RU" sz="3000" dirty="0" smtClean="0"/>
              <a:t>парк</a:t>
            </a:r>
          </a:p>
          <a:p>
            <a:pPr marL="1028700" lvl="1" indent="-571500">
              <a:spcAft>
                <a:spcPts val="3000"/>
              </a:spcAft>
              <a:buFont typeface="Arial" charset="0"/>
              <a:buChar char="•"/>
            </a:pPr>
            <a:r>
              <a:rPr lang="ru-RU" sz="3000" dirty="0" smtClean="0"/>
              <a:t>Электронные информационные </a:t>
            </a:r>
            <a:r>
              <a:rPr lang="ru-RU" sz="3000" dirty="0"/>
              <a:t>ресурсы</a:t>
            </a:r>
            <a:endParaRPr lang="ru-RU" sz="3000" dirty="0"/>
          </a:p>
        </p:txBody>
      </p:sp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71979" y="1055778"/>
            <a:ext cx="2225107" cy="5469565"/>
            <a:chOff x="6660232" y="1556791"/>
            <a:chExt cx="2051744" cy="504342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4" t="6914" r="74509" b="86871"/>
            <a:stretch/>
          </p:blipFill>
          <p:spPr bwMode="auto">
            <a:xfrm>
              <a:off x="6710164" y="1556792"/>
              <a:ext cx="513630" cy="575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6660232" y="1556791"/>
              <a:ext cx="2016224" cy="5043422"/>
            </a:xfrm>
            <a:prstGeom prst="rect">
              <a:avLst/>
            </a:prstGeom>
            <a:noFill/>
            <a:ln w="31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08304" y="1609055"/>
              <a:ext cx="1296144" cy="482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990000"/>
                  </a:solidFill>
                </a:rPr>
                <a:t>Портал СПбГУ</a:t>
              </a:r>
            </a:p>
            <a:p>
              <a:pPr algn="ctr"/>
              <a:r>
                <a:rPr lang="ru-RU" sz="1400" dirty="0" smtClean="0">
                  <a:solidFill>
                    <a:srgbClr val="990000"/>
                  </a:solidFill>
                </a:rPr>
                <a:t>Перезагрузка</a:t>
              </a:r>
              <a:endParaRPr lang="ru-RU" sz="1400" dirty="0">
                <a:solidFill>
                  <a:srgbClr val="99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45684" y="2087215"/>
              <a:ext cx="1966292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spbu.ru/ osnovnye-prava-nauchno-pedagogicheskih-rabotnikov</a:t>
              </a:r>
              <a:endParaRPr lang="ru-RU" sz="900" dirty="0"/>
            </a:p>
            <a:p>
              <a:endParaRPr lang="ru-RU" sz="900" dirty="0"/>
            </a:p>
          </p:txBody>
        </p:sp>
        <p:sp>
          <p:nvSpPr>
            <p:cNvPr id="9" name="TextBox 8"/>
            <p:cNvSpPr txBox="1">
              <a:spLocks/>
            </p:cNvSpPr>
            <p:nvPr/>
          </p:nvSpPr>
          <p:spPr>
            <a:xfrm>
              <a:off x="6695999" y="2489707"/>
              <a:ext cx="1925319" cy="4100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/>
                <a:t>Основные права научно-педагогических работников Санкт-Петербургского государственного университета </a:t>
              </a:r>
            </a:p>
            <a:p>
              <a:r>
                <a:rPr lang="ru-RU" sz="900" dirty="0" smtClean="0"/>
                <a:t>Основные права научно-педагогических работников Санкт-Петербургского государственного университета формируются из прав, прямо предусмотренных в федеральном законодательстве, и тех дополнительных прав, которые появились в нашем Университете в соответствии с Уставом и локальными актами СПбГУ. </a:t>
              </a:r>
            </a:p>
            <a:p>
              <a:r>
                <a:rPr lang="ru-RU" sz="900" dirty="0" smtClean="0"/>
                <a:t>Правами, вытекающими из норм федерального законодательства, формально в равной мере наделены научно-педагогические работники всех вузов России. Например, научно-педагогические работники всех вузов имеют право бесплатно пользоваться библиотеками и электронными информационными ресурсами своего вуза. Но равны ли эти права? Ведь фонды этих библиотек и объемы электронных информационных ресурсов зависят не только от масштабов организации, но и от политики руководства в отношении их содержания и потребности расширения</a:t>
              </a:r>
              <a:r>
                <a:rPr lang="ru-RU" sz="800" dirty="0" smtClean="0"/>
                <a:t>…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248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/>
              </a:rPr>
              <a:t>Права </a:t>
            </a:r>
            <a:r>
              <a:rPr lang="ru-RU" dirty="0">
                <a:latin typeface="Times New Roman"/>
              </a:rPr>
              <a:t>при замещении </a:t>
            </a:r>
            <a:r>
              <a:rPr lang="ru-RU" dirty="0" smtClean="0">
                <a:latin typeface="Times New Roman"/>
              </a:rPr>
              <a:t>должностей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55776" y="1268760"/>
            <a:ext cx="6337399" cy="5090453"/>
          </a:xfrm>
        </p:spPr>
        <p:txBody>
          <a:bodyPr>
            <a:normAutofit/>
          </a:bodyPr>
          <a:lstStyle/>
          <a:p>
            <a:pPr marL="268288" indent="-268288">
              <a:lnSpc>
                <a:spcPct val="94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/>
              </a:rPr>
              <a:t>На полноту информации </a:t>
            </a:r>
            <a:r>
              <a:rPr lang="ru-RU" sz="2800" dirty="0" smtClean="0">
                <a:latin typeface="Times New Roman"/>
              </a:rPr>
              <a:t>о должности, </a:t>
            </a:r>
            <a:r>
              <a:rPr lang="ru-RU" sz="2800" dirty="0">
                <a:latin typeface="Times New Roman"/>
              </a:rPr>
              <a:t>в том числе об уровне оплаты труда</a:t>
            </a:r>
          </a:p>
          <a:p>
            <a:pPr marL="268288" indent="-268288">
              <a:lnSpc>
                <a:spcPct val="94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/>
              </a:rPr>
              <a:t>На видеозапись </a:t>
            </a:r>
            <a:r>
              <a:rPr lang="ru-RU" sz="2800" dirty="0" smtClean="0">
                <a:latin typeface="Times New Roman"/>
              </a:rPr>
              <a:t>конкурсных процедур и</a:t>
            </a:r>
            <a:r>
              <a:rPr lang="ru-RU" sz="2800" dirty="0">
                <a:latin typeface="Times New Roman"/>
              </a:rPr>
              <a:t> </a:t>
            </a:r>
            <a:r>
              <a:rPr lang="ru-RU" sz="2800" dirty="0" smtClean="0">
                <a:latin typeface="Times New Roman"/>
              </a:rPr>
              <a:t>доступ </a:t>
            </a:r>
            <a:r>
              <a:rPr lang="ru-RU" sz="2800" dirty="0" smtClean="0">
                <a:latin typeface="Times New Roman"/>
              </a:rPr>
              <a:t>к ней</a:t>
            </a:r>
          </a:p>
          <a:p>
            <a:pPr marL="268288" indent="-268288">
              <a:lnSpc>
                <a:spcPct val="94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/>
              </a:rPr>
              <a:t>На выступления на ученых советах</a:t>
            </a:r>
          </a:p>
          <a:p>
            <a:pPr marL="268288" indent="-268288">
              <a:lnSpc>
                <a:spcPct val="94000"/>
              </a:lnSpc>
              <a:spcAft>
                <a:spcPts val="24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/>
              </a:rPr>
              <a:t>На предложение о </a:t>
            </a:r>
            <a:r>
              <a:rPr lang="ru-RU" sz="2800" dirty="0">
                <a:latin typeface="Times New Roman"/>
              </a:rPr>
              <a:t>проведении всеми претендентами пробного учебного </a:t>
            </a:r>
            <a:r>
              <a:rPr lang="ru-RU" sz="2800" dirty="0" smtClean="0">
                <a:latin typeface="Times New Roman"/>
              </a:rPr>
              <a:t>занятия</a:t>
            </a:r>
            <a:endParaRPr lang="ru-RU" sz="2800" dirty="0" smtClean="0">
              <a:latin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23528" y="1086117"/>
            <a:ext cx="2218917" cy="5295212"/>
            <a:chOff x="-2153127" y="1400020"/>
            <a:chExt cx="2218917" cy="529521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50" t="40738" r="26045" b="21841"/>
            <a:stretch/>
          </p:blipFill>
          <p:spPr bwMode="auto">
            <a:xfrm>
              <a:off x="-2066646" y="5661248"/>
              <a:ext cx="2088000" cy="99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Группа 6"/>
            <p:cNvGrpSpPr>
              <a:grpSpLocks noChangeAspect="1"/>
            </p:cNvGrpSpPr>
            <p:nvPr/>
          </p:nvGrpSpPr>
          <p:grpSpPr>
            <a:xfrm>
              <a:off x="-2153127" y="1400020"/>
              <a:ext cx="2218917" cy="5295212"/>
              <a:chOff x="6660232" y="1556792"/>
              <a:chExt cx="2046036" cy="4882653"/>
            </a:xfrm>
          </p:grpSpPr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24" t="6914" r="74509" b="86871"/>
              <a:stretch/>
            </p:blipFill>
            <p:spPr bwMode="auto">
              <a:xfrm>
                <a:off x="6710164" y="1590651"/>
                <a:ext cx="513630" cy="575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6660232" y="1556792"/>
                <a:ext cx="2016224" cy="4882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08304" y="1609055"/>
                <a:ext cx="1296144" cy="539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600" dirty="0" smtClean="0">
                    <a:solidFill>
                      <a:srgbClr val="990000"/>
                    </a:solidFill>
                  </a:rPr>
                  <a:t>Портал СПбГУ</a:t>
                </a:r>
              </a:p>
              <a:p>
                <a:pPr algn="ctr"/>
                <a:r>
                  <a:rPr lang="ru-RU" sz="1600" dirty="0" smtClean="0">
                    <a:solidFill>
                      <a:srgbClr val="990000"/>
                    </a:solidFill>
                  </a:rPr>
                  <a:t>Конкурс</a:t>
                </a:r>
                <a:r>
                  <a:rPr lang="ru-RU" sz="1400" dirty="0" smtClean="0">
                    <a:solidFill>
                      <a:srgbClr val="990000"/>
                    </a:solidFill>
                  </a:rPr>
                  <a:t>ы</a:t>
                </a:r>
                <a:endParaRPr lang="ru-RU" sz="1400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739976" y="2193638"/>
                <a:ext cx="1966292" cy="24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jobs.spbu.ru/konkursy-pps</a:t>
                </a:r>
                <a:endParaRPr lang="ru-RU" sz="1100" dirty="0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9" t="13780" r="31302" b="5584"/>
            <a:stretch/>
          </p:blipFill>
          <p:spPr bwMode="auto">
            <a:xfrm>
              <a:off x="-2088000" y="2401261"/>
              <a:ext cx="2088000" cy="4149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991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Конкурсы </a:t>
            </a:r>
            <a:r>
              <a:rPr lang="ru-RU" dirty="0" smtClean="0">
                <a:latin typeface="Times New Roman"/>
              </a:rPr>
              <a:t>СПбГУ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267372"/>
            <a:ext cx="6408712" cy="51859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>
                <a:solidFill>
                  <a:srgbClr val="990000"/>
                </a:solidFill>
              </a:rPr>
              <a:t>Финансирование</a:t>
            </a:r>
            <a:endParaRPr lang="ru-RU" sz="2800" dirty="0" smtClean="0">
              <a:solidFill>
                <a:srgbClr val="990000"/>
              </a:solidFill>
            </a:endParaRP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990000"/>
                </a:solidFill>
              </a:rPr>
              <a:t>Исследований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Создания новых лабораторий</a:t>
            </a:r>
            <a:endParaRPr lang="ru-RU" sz="2800" dirty="0" smtClean="0">
              <a:solidFill>
                <a:srgbClr val="990000"/>
              </a:solidFill>
            </a:endParaRP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Проведения конференций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990000"/>
                </a:solidFill>
              </a:rPr>
              <a:t>Академической мобильности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/>
              <a:t>Оплаты публикаций</a:t>
            </a:r>
          </a:p>
          <a:p>
            <a:pPr marL="1028700" lvl="1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990000"/>
                </a:solidFill>
              </a:rPr>
              <a:t>Приглашения постдоков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3200" dirty="0" smtClean="0">
                <a:solidFill>
                  <a:srgbClr val="990000"/>
                </a:solidFill>
              </a:rPr>
              <a:t>Доплаты за публикационную активность</a:t>
            </a: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rgbClr val="990000"/>
              </a:solidFill>
            </a:endParaRPr>
          </a:p>
          <a:p>
            <a:pPr marL="571500" indent="-5715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990000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876256" y="1020978"/>
            <a:ext cx="2087759" cy="5576374"/>
            <a:chOff x="6876256" y="980728"/>
            <a:chExt cx="2087759" cy="557637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24" t="6914" r="74509" b="86871"/>
            <a:stretch/>
          </p:blipFill>
          <p:spPr bwMode="auto">
            <a:xfrm>
              <a:off x="6927960" y="980728"/>
              <a:ext cx="531853" cy="685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6876256" y="980728"/>
              <a:ext cx="2087759" cy="5576374"/>
            </a:xfrm>
            <a:prstGeom prst="rect">
              <a:avLst/>
            </a:prstGeom>
            <a:noFill/>
            <a:ln w="31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53" t="50829" r="20513" b="4265"/>
            <a:stretch/>
          </p:blipFill>
          <p:spPr bwMode="auto">
            <a:xfrm>
              <a:off x="6913293" y="2010212"/>
              <a:ext cx="2050250" cy="308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0" t="2982" r="66111" b="93418"/>
            <a:stretch/>
          </p:blipFill>
          <p:spPr bwMode="auto">
            <a:xfrm>
              <a:off x="6913293" y="1686738"/>
              <a:ext cx="2050250" cy="32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41" t="43124" r="15469" b="16876"/>
            <a:stretch/>
          </p:blipFill>
          <p:spPr bwMode="auto">
            <a:xfrm>
              <a:off x="6913765" y="4154972"/>
              <a:ext cx="2050250" cy="232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547321" y="1042994"/>
              <a:ext cx="1342131" cy="515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rgbClr val="990000"/>
                  </a:solidFill>
                </a:rPr>
                <a:t>Портал СПбГУ</a:t>
              </a:r>
            </a:p>
            <a:p>
              <a:pPr algn="ctr"/>
              <a:r>
                <a:rPr lang="ru-RU" sz="1400" dirty="0" smtClean="0">
                  <a:solidFill>
                    <a:srgbClr val="990000"/>
                  </a:solidFill>
                </a:rPr>
                <a:t>Наука</a:t>
              </a:r>
              <a:endParaRPr lang="ru-RU" sz="1400" dirty="0">
                <a:solidFill>
                  <a:srgbClr val="99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573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720080"/>
          </a:xfrm>
        </p:spPr>
        <p:txBody>
          <a:bodyPr/>
          <a:lstStyle/>
          <a:p>
            <a:r>
              <a:rPr lang="ru-RU" sz="4000" dirty="0" smtClean="0"/>
              <a:t>Трудовые права</a:t>
            </a:r>
            <a:endParaRPr lang="ru-RU" sz="4000" dirty="0"/>
          </a:p>
        </p:txBody>
      </p:sp>
      <p:sp>
        <p:nvSpPr>
          <p:cNvPr id="4" name="Текст 2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228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457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685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9144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11430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13716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6002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82880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none" spc="0" baseline="0">
                <a:ln>
                  <a:noFill/>
                </a:ln>
                <a:solidFill>
                  <a:srgbClr val="363929"/>
                </a:solidFill>
                <a:effectLst>
                  <a:outerShdw blurRad="25400" dist="25400" dir="2700000" rotWithShape="0">
                    <a:srgbClr val="FFFFFF">
                      <a:alpha val="50000"/>
                    </a:srgbClr>
                  </a:outerShdw>
                </a:effectLst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571500" lvl="2" indent="-393700" algn="l"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990000"/>
              </a:solidFill>
              <a:latin typeface="Times New Roman"/>
            </a:endParaRPr>
          </a:p>
          <a:p>
            <a:pPr marL="898525" lvl="2" indent="-5715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990000"/>
                </a:solidFill>
                <a:latin typeface="Times New Roman"/>
              </a:rPr>
              <a:t>Бессрочный трудовой договор </a:t>
            </a:r>
          </a:p>
          <a:p>
            <a:pPr marL="898525" lvl="2" indent="-5715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4400" dirty="0" smtClean="0">
                <a:solidFill>
                  <a:srgbClr val="990000"/>
                </a:solidFill>
                <a:latin typeface="Times New Roman"/>
              </a:rPr>
              <a:t>Работа по договору ГПХ</a:t>
            </a:r>
            <a:endParaRPr lang="ru-RU" sz="4400" dirty="0" smtClean="0">
              <a:solidFill>
                <a:srgbClr val="9F2B22"/>
              </a:solidFill>
              <a:latin typeface="Times New Roman"/>
            </a:endParaRPr>
          </a:p>
          <a:p>
            <a:pPr marL="898525" indent="-571500" algn="l">
              <a:spcAft>
                <a:spcPts val="1200"/>
              </a:spcAft>
              <a:buFont typeface="Arial" charset="0"/>
              <a:buChar char="•"/>
            </a:pPr>
            <a:r>
              <a:rPr lang="ru-RU" sz="4400" dirty="0" smtClean="0">
                <a:solidFill>
                  <a:srgbClr val="9F2B22"/>
                </a:solidFill>
                <a:latin typeface="Times New Roman"/>
              </a:rPr>
              <a:t>Дифференциация должностей</a:t>
            </a:r>
          </a:p>
          <a:p>
            <a:pPr marL="1795463" lvl="8" indent="-571500" algn="l">
              <a:spcAft>
                <a:spcPts val="600"/>
              </a:spcAft>
              <a:buFont typeface="Courier New" charset="0"/>
              <a:buChar char="o"/>
            </a:pPr>
            <a:r>
              <a:rPr lang="ru-RU" sz="3600" dirty="0">
                <a:solidFill>
                  <a:srgbClr val="990000"/>
                </a:solidFill>
                <a:latin typeface="Times New Roman"/>
              </a:rPr>
              <a:t>Старший </a:t>
            </a:r>
            <a:r>
              <a:rPr lang="ru-RU" sz="3600" dirty="0" smtClean="0">
                <a:solidFill>
                  <a:srgbClr val="990000"/>
                </a:solidFill>
                <a:latin typeface="Times New Roman"/>
              </a:rPr>
              <a:t>преподаватель-практик</a:t>
            </a:r>
          </a:p>
          <a:p>
            <a:pPr marL="1795463" lvl="7" indent="-571500" algn="l">
              <a:spcAft>
                <a:spcPts val="600"/>
              </a:spcAft>
              <a:buFont typeface="Courier New" charset="0"/>
              <a:buChar char="o"/>
            </a:pPr>
            <a:r>
              <a:rPr lang="ru-RU" sz="3600" dirty="0" smtClean="0">
                <a:solidFill>
                  <a:srgbClr val="990000"/>
                </a:solidFill>
                <a:latin typeface="Times New Roman"/>
              </a:rPr>
              <a:t>Доцент-практик</a:t>
            </a:r>
          </a:p>
          <a:p>
            <a:pPr marL="1795463" lvl="7" indent="-571500" algn="l">
              <a:spcAft>
                <a:spcPts val="600"/>
              </a:spcAft>
              <a:buFont typeface="Courier New" charset="0"/>
              <a:buChar char="o"/>
            </a:pPr>
            <a:r>
              <a:rPr lang="ru-RU" sz="3600" dirty="0">
                <a:solidFill>
                  <a:srgbClr val="990000"/>
                </a:solidFill>
                <a:latin typeface="Times New Roman"/>
              </a:rPr>
              <a:t>Профессор-консультант</a:t>
            </a:r>
          </a:p>
          <a:p>
            <a:pPr marL="571500" indent="-571500" algn="l">
              <a:buFont typeface="Arial" charset="0"/>
              <a:buChar char="•"/>
            </a:pPr>
            <a:endParaRPr lang="ru-RU" sz="4400" dirty="0">
              <a:solidFill>
                <a:srgbClr val="9F2B22"/>
              </a:solidFill>
            </a:endParaRPr>
          </a:p>
          <a:p>
            <a:pPr algn="l" hangingPunct="1"/>
            <a:endParaRPr lang="ru-RU" dirty="0">
              <a:solidFill>
                <a:srgbClr val="99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7549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/>
              </a:rPr>
              <a:t>Гарантии соблюдения прав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367088" y="1157426"/>
            <a:ext cx="6526088" cy="5367917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ru-RU" sz="2800" dirty="0">
                <a:latin typeface="Times New Roman"/>
              </a:rPr>
              <a:t>Общественные обсуждения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ru-RU" sz="2800" dirty="0" smtClean="0">
                <a:latin typeface="Times New Roman"/>
              </a:rPr>
              <a:t>Предложения </a:t>
            </a:r>
            <a:r>
              <a:rPr lang="ru-RU" sz="2800" dirty="0">
                <a:latin typeface="Times New Roman"/>
              </a:rPr>
              <a:t>по изменению приказов </a:t>
            </a:r>
            <a:br>
              <a:rPr lang="ru-RU" sz="2800" dirty="0">
                <a:latin typeface="Times New Roman"/>
              </a:rPr>
            </a:br>
            <a:r>
              <a:rPr lang="ru-RU" sz="2800" dirty="0">
                <a:latin typeface="Times New Roman"/>
              </a:rPr>
              <a:t>и распоряжений </a:t>
            </a:r>
            <a:endParaRPr lang="ru-RU" sz="2800" dirty="0" smtClean="0">
              <a:latin typeface="Times New Roman"/>
            </a:endParaRP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ru-RU" sz="2800" dirty="0" smtClean="0">
                <a:latin typeface="Times New Roman"/>
              </a:rPr>
              <a:t>Обжалование решений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endParaRPr lang="ru-RU" sz="2800" dirty="0">
              <a:latin typeface="Times New Roman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/>
              </a:rPr>
              <a:t>Для гарантии соблюдения прав работников и обучающихся в Университете создана </a:t>
            </a:r>
            <a:r>
              <a:rPr lang="ru-RU" sz="2800" dirty="0" smtClean="0">
                <a:latin typeface="Times New Roman"/>
              </a:rPr>
              <a:t/>
            </a:r>
            <a:br>
              <a:rPr lang="ru-RU" sz="2800" dirty="0" smtClean="0">
                <a:latin typeface="Times New Roman"/>
              </a:rPr>
            </a:br>
            <a:r>
              <a:rPr lang="ru-RU" sz="2800" b="1" dirty="0" smtClean="0">
                <a:latin typeface="Times New Roman"/>
              </a:rPr>
              <a:t>Комиссия </a:t>
            </a:r>
            <a:r>
              <a:rPr lang="ru-RU" sz="2800" b="1" dirty="0">
                <a:latin typeface="Times New Roman"/>
              </a:rPr>
              <a:t>по этике Ученого совета СПбГУ</a:t>
            </a:r>
            <a:r>
              <a:rPr lang="ru-RU" sz="2800" dirty="0">
                <a:latin typeface="Times New Roman"/>
              </a:rPr>
              <a:t>, в которую может обратиться любое лицо в случае если считает, что в отношении него нарушены этические нормы, по которым живет Университет.</a:t>
            </a:r>
            <a:endParaRPr lang="ru-RU" sz="28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085418"/>
            <a:ext cx="2087759" cy="5472000"/>
            <a:chOff x="9540552" y="764704"/>
            <a:chExt cx="2087759" cy="5472000"/>
          </a:xfrm>
        </p:grpSpPr>
        <p:grpSp>
          <p:nvGrpSpPr>
            <p:cNvPr id="12" name="Группа 11"/>
            <p:cNvGrpSpPr>
              <a:grpSpLocks/>
            </p:cNvGrpSpPr>
            <p:nvPr/>
          </p:nvGrpSpPr>
          <p:grpSpPr>
            <a:xfrm>
              <a:off x="9540552" y="764704"/>
              <a:ext cx="2087759" cy="5472000"/>
              <a:chOff x="6660232" y="1556792"/>
              <a:chExt cx="2016224" cy="4592914"/>
            </a:xfrm>
          </p:grpSpPr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24" t="6914" r="74509" b="86871"/>
              <a:stretch/>
            </p:blipFill>
            <p:spPr bwMode="auto">
              <a:xfrm>
                <a:off x="6710164" y="1609810"/>
                <a:ext cx="513630" cy="5754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Прямоугольник 15"/>
              <p:cNvSpPr/>
              <p:nvPr/>
            </p:nvSpPr>
            <p:spPr>
              <a:xfrm>
                <a:off x="6660232" y="1556792"/>
                <a:ext cx="2016224" cy="4592914"/>
              </a:xfrm>
              <a:prstGeom prst="rect">
                <a:avLst/>
              </a:prstGeom>
              <a:noFill/>
              <a:ln w="31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308304" y="1617232"/>
                <a:ext cx="1296144" cy="619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990000"/>
                    </a:solidFill>
                  </a:rPr>
                  <a:t>Портал СПбГУ</a:t>
                </a:r>
              </a:p>
              <a:p>
                <a:pPr algn="ctr"/>
                <a:r>
                  <a:rPr lang="ru-RU" sz="1400" dirty="0" smtClean="0">
                    <a:solidFill>
                      <a:srgbClr val="990000"/>
                    </a:solidFill>
                  </a:rPr>
                  <a:t>Общественное обсуждение</a:t>
                </a:r>
                <a:endParaRPr lang="ru-RU" sz="1400" dirty="0">
                  <a:solidFill>
                    <a:srgbClr val="99000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640368" y="1556792"/>
              <a:ext cx="1944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http://forum.spbu.ru</a:t>
              </a:r>
              <a:endParaRPr lang="ru-RU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627741" y="1842700"/>
              <a:ext cx="19133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1216" y="2163414"/>
            <a:ext cx="1948865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Уважаемые посетители!</a:t>
            </a:r>
          </a:p>
          <a:p>
            <a:r>
              <a:rPr lang="ru-RU" sz="1100" dirty="0"/>
              <a:t>В этом разделе портала СПбГУ мы предлагаем вам принять участие в обсуждении тем, важных для всего Университета. Мы уверены, что в принятии решений по таким вопросам должны быть учтены мнения и предложения всех универсантов</a:t>
            </a:r>
            <a:r>
              <a:rPr lang="ru-RU" sz="11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ru-RU" sz="1100" b="1" dirty="0"/>
              <a:t>На данный момент к обсуждению предлагаются следующие темы</a:t>
            </a:r>
            <a:r>
              <a:rPr lang="ru-RU" sz="1100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9F2B22"/>
                </a:solidFill>
              </a:rPr>
              <a:t>Обсуждение вопросов образовательной деятельности</a:t>
            </a:r>
            <a:endParaRPr lang="ru-RU" sz="1100" dirty="0">
              <a:solidFill>
                <a:srgbClr val="9F2B2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9F2B22"/>
                </a:solidFill>
              </a:rPr>
              <a:t>Обсуждение хозяйственных вопросов</a:t>
            </a:r>
            <a:endParaRPr lang="ru-RU" sz="1100" dirty="0">
              <a:solidFill>
                <a:srgbClr val="9F2B2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9F2B22"/>
                </a:solidFill>
              </a:rPr>
              <a:t>Обсуждение кадровых вопросов</a:t>
            </a:r>
            <a:endParaRPr lang="ru-RU" sz="1100" dirty="0">
              <a:solidFill>
                <a:srgbClr val="9F2B2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100" dirty="0">
                <a:solidFill>
                  <a:srgbClr val="9F2B22"/>
                </a:solidFill>
              </a:rPr>
              <a:t>Обсуждения по другим </a:t>
            </a:r>
            <a:r>
              <a:rPr lang="en-US" sz="1100" dirty="0" smtClean="0">
                <a:solidFill>
                  <a:srgbClr val="9F2B22"/>
                </a:solidFill>
              </a:rPr>
              <a:t>темам</a:t>
            </a:r>
            <a:endParaRPr lang="ru-RU" sz="1100" dirty="0">
              <a:solidFill>
                <a:srgbClr val="9F2B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88419"/>
      </p:ext>
    </p:extLst>
  </p:cSld>
  <p:clrMapOvr>
    <a:masterClrMapping/>
  </p:clrMapOvr>
</p:sld>
</file>

<file path=ppt/theme/theme1.xml><?xml version="1.0" encoding="utf-8"?>
<a:theme xmlns:a="http://schemas.openxmlformats.org/drawingml/2006/main" name="2016_02_SPbU_template_4х3_р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2016_02_SPbU_template_4х3_ру</Template>
  <TotalTime>256</TotalTime>
  <Words>589</Words>
  <Application>Microsoft Office PowerPoint</Application>
  <PresentationFormat>Экран (4:3)</PresentationFormat>
  <Paragraphs>169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2016_02_SPbU_template_4х3_ру</vt:lpstr>
      <vt:lpstr>СПбГУ:   Расширяя ПРАВА    научно-педагогического   работника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 научно-педагогического работника СПбГУ</dc:title>
  <dc:creator>Молитвин Михаил Николаевич</dc:creator>
  <cp:lastModifiedBy>Молитвин Михаил Николаевич</cp:lastModifiedBy>
  <cp:revision>26</cp:revision>
  <cp:lastPrinted>2018-01-31T15:24:58Z</cp:lastPrinted>
  <dcterms:created xsi:type="dcterms:W3CDTF">2018-01-30T15:54:01Z</dcterms:created>
  <dcterms:modified xsi:type="dcterms:W3CDTF">2018-01-31T16:05:02Z</dcterms:modified>
</cp:coreProperties>
</file>